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14"/>
  </p:notesMasterIdLst>
  <p:handoutMasterIdLst>
    <p:handoutMasterId r:id="rId15"/>
  </p:handoutMasterIdLst>
  <p:sldIdLst>
    <p:sldId id="257" r:id="rId5"/>
    <p:sldId id="263" r:id="rId6"/>
    <p:sldId id="259" r:id="rId7"/>
    <p:sldId id="270" r:id="rId8"/>
    <p:sldId id="271" r:id="rId9"/>
    <p:sldId id="272" r:id="rId10"/>
    <p:sldId id="273" r:id="rId11"/>
    <p:sldId id="277" r:id="rId12"/>
    <p:sldId id="269" r:id="rId13"/>
  </p:sldIdLst>
  <p:sldSz cx="9144000" cy="6858000" type="screen4x3"/>
  <p:notesSz cx="6950075" cy="9236075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p"/>
      <a:defRPr sz="35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p"/>
      <a:defRPr sz="35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p"/>
      <a:defRPr sz="35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p"/>
      <a:defRPr sz="35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p"/>
      <a:defRPr sz="35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5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5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5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5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4660"/>
  </p:normalViewPr>
  <p:slideViewPr>
    <p:cSldViewPr>
      <p:cViewPr varScale="1">
        <p:scale>
          <a:sx n="82" d="100"/>
          <a:sy n="82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elis, Naomi (nmgreelis)" userId="a4c40cca-c0e5-4463-b44a-bc9fe0407e23" providerId="ADAL" clId="{8296E225-E780-4B1E-8276-C1D51BBE51E8}"/>
  </pc:docChgLst>
  <pc:docChgLst>
    <pc:chgData name="Greelis, Naomi (nmgreelis)" userId="a4c40cca-c0e5-4463-b44a-bc9fe0407e23" providerId="ADAL" clId="{12870B6C-D5F4-498D-9912-7D07FF9EB00F}"/>
    <pc:docChg chg="undo custSel modSld">
      <pc:chgData name="Greelis, Naomi (nmgreelis)" userId="a4c40cca-c0e5-4463-b44a-bc9fe0407e23" providerId="ADAL" clId="{12870B6C-D5F4-498D-9912-7D07FF9EB00F}" dt="2023-10-06T13:20:14.071" v="299" actId="404"/>
      <pc:docMkLst>
        <pc:docMk/>
      </pc:docMkLst>
      <pc:sldChg chg="addSp delSp modSp">
        <pc:chgData name="Greelis, Naomi (nmgreelis)" userId="a4c40cca-c0e5-4463-b44a-bc9fe0407e23" providerId="ADAL" clId="{12870B6C-D5F4-498D-9912-7D07FF9EB00F}" dt="2023-10-06T13:20:14.071" v="299" actId="404"/>
        <pc:sldMkLst>
          <pc:docMk/>
          <pc:sldMk cId="3425916418" sldId="272"/>
        </pc:sldMkLst>
        <pc:spChg chg="mod">
          <ac:chgData name="Greelis, Naomi (nmgreelis)" userId="a4c40cca-c0e5-4463-b44a-bc9fe0407e23" providerId="ADAL" clId="{12870B6C-D5F4-498D-9912-7D07FF9EB00F}" dt="2023-10-06T13:11:36.086" v="146" actId="20577"/>
          <ac:spMkLst>
            <pc:docMk/>
            <pc:sldMk cId="3425916418" sldId="272"/>
            <ac:spMk id="2" creationId="{3CFDD153-5594-4F3B-84DE-8510D1A336C8}"/>
          </ac:spMkLst>
        </pc:spChg>
        <pc:spChg chg="mod">
          <ac:chgData name="Greelis, Naomi (nmgreelis)" userId="a4c40cca-c0e5-4463-b44a-bc9fe0407e23" providerId="ADAL" clId="{12870B6C-D5F4-498D-9912-7D07FF9EB00F}" dt="2023-10-06T13:20:14.071" v="299" actId="404"/>
          <ac:spMkLst>
            <pc:docMk/>
            <pc:sldMk cId="3425916418" sldId="272"/>
            <ac:spMk id="3" creationId="{25459732-BE65-46DE-8DAE-09D51F99B729}"/>
          </ac:spMkLst>
        </pc:spChg>
        <pc:picChg chg="add mod">
          <ac:chgData name="Greelis, Naomi (nmgreelis)" userId="a4c40cca-c0e5-4463-b44a-bc9fe0407e23" providerId="ADAL" clId="{12870B6C-D5F4-498D-9912-7D07FF9EB00F}" dt="2023-10-06T13:19:38.376" v="285" actId="1076"/>
          <ac:picMkLst>
            <pc:docMk/>
            <pc:sldMk cId="3425916418" sldId="272"/>
            <ac:picMk id="4" creationId="{E7D54B45-9C74-4BEE-94F9-A2D127045820}"/>
          </ac:picMkLst>
        </pc:picChg>
        <pc:picChg chg="add mod">
          <ac:chgData name="Greelis, Naomi (nmgreelis)" userId="a4c40cca-c0e5-4463-b44a-bc9fe0407e23" providerId="ADAL" clId="{12870B6C-D5F4-498D-9912-7D07FF9EB00F}" dt="2023-10-06T13:19:08.824" v="279" actId="1076"/>
          <ac:picMkLst>
            <pc:docMk/>
            <pc:sldMk cId="3425916418" sldId="272"/>
            <ac:picMk id="5" creationId="{98D9541F-A2DB-4A58-95AA-6020EFB9230B}"/>
          </ac:picMkLst>
        </pc:picChg>
        <pc:picChg chg="add mod">
          <ac:chgData name="Greelis, Naomi (nmgreelis)" userId="a4c40cca-c0e5-4463-b44a-bc9fe0407e23" providerId="ADAL" clId="{12870B6C-D5F4-498D-9912-7D07FF9EB00F}" dt="2023-10-06T13:19:10.668" v="280" actId="1076"/>
          <ac:picMkLst>
            <pc:docMk/>
            <pc:sldMk cId="3425916418" sldId="272"/>
            <ac:picMk id="6" creationId="{9CDCAF8D-652C-47C3-A8EF-3B623C8675F4}"/>
          </ac:picMkLst>
        </pc:picChg>
        <pc:picChg chg="add mod">
          <ac:chgData name="Greelis, Naomi (nmgreelis)" userId="a4c40cca-c0e5-4463-b44a-bc9fe0407e23" providerId="ADAL" clId="{12870B6C-D5F4-498D-9912-7D07FF9EB00F}" dt="2023-10-06T13:19:13.123" v="281" actId="1076"/>
          <ac:picMkLst>
            <pc:docMk/>
            <pc:sldMk cId="3425916418" sldId="272"/>
            <ac:picMk id="7" creationId="{B1C3D8A6-01F7-4A59-A41B-A6178CF41669}"/>
          </ac:picMkLst>
        </pc:picChg>
        <pc:picChg chg="add mod">
          <ac:chgData name="Greelis, Naomi (nmgreelis)" userId="a4c40cca-c0e5-4463-b44a-bc9fe0407e23" providerId="ADAL" clId="{12870B6C-D5F4-498D-9912-7D07FF9EB00F}" dt="2023-10-06T13:15:03.454" v="210" actId="1076"/>
          <ac:picMkLst>
            <pc:docMk/>
            <pc:sldMk cId="3425916418" sldId="272"/>
            <ac:picMk id="8" creationId="{B8F2F227-B66F-4D49-BE44-15462746B1E5}"/>
          </ac:picMkLst>
        </pc:picChg>
        <pc:picChg chg="del">
          <ac:chgData name="Greelis, Naomi (nmgreelis)" userId="a4c40cca-c0e5-4463-b44a-bc9fe0407e23" providerId="ADAL" clId="{12870B6C-D5F4-498D-9912-7D07FF9EB00F}" dt="2023-10-06T13:08:05.704" v="43" actId="478"/>
          <ac:picMkLst>
            <pc:docMk/>
            <pc:sldMk cId="3425916418" sldId="272"/>
            <ac:picMk id="11" creationId="{66D5927F-7BBE-430B-A474-4EB5DB16C85F}"/>
          </ac:picMkLst>
        </pc:picChg>
        <pc:picChg chg="del">
          <ac:chgData name="Greelis, Naomi (nmgreelis)" userId="a4c40cca-c0e5-4463-b44a-bc9fe0407e23" providerId="ADAL" clId="{12870B6C-D5F4-498D-9912-7D07FF9EB00F}" dt="2023-10-06T13:09:19.995" v="85" actId="478"/>
          <ac:picMkLst>
            <pc:docMk/>
            <pc:sldMk cId="3425916418" sldId="272"/>
            <ac:picMk id="13" creationId="{3F307780-103B-4B2E-B436-52A58A416695}"/>
          </ac:picMkLst>
        </pc:picChg>
        <pc:picChg chg="del">
          <ac:chgData name="Greelis, Naomi (nmgreelis)" userId="a4c40cca-c0e5-4463-b44a-bc9fe0407e23" providerId="ADAL" clId="{12870B6C-D5F4-498D-9912-7D07FF9EB00F}" dt="2023-10-06T13:09:48.123" v="91" actId="478"/>
          <ac:picMkLst>
            <pc:docMk/>
            <pc:sldMk cId="3425916418" sldId="272"/>
            <ac:picMk id="15" creationId="{52335133-59FA-4572-A5B3-86CE4F2DB23A}"/>
          </ac:picMkLst>
        </pc:picChg>
      </pc:sldChg>
    </pc:docChg>
  </pc:docChgLst>
  <pc:docChgLst>
    <pc:chgData name="Greelis, Naomi (nmgreelis)" userId="a4c40cca-c0e5-4463-b44a-bc9fe0407e23" providerId="ADAL" clId="{7BD97A6F-5902-4FB6-B4B7-2BE3D46E5811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329" cy="462120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3" y="0"/>
            <a:ext cx="3012329" cy="462120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 smtClean="0"/>
            </a:lvl1pPr>
          </a:lstStyle>
          <a:p>
            <a:pPr>
              <a:defRPr/>
            </a:pPr>
            <a:fld id="{D1A784F2-1EC3-45CB-9599-4D066D96E8C0}" type="datetimeFigureOut">
              <a:rPr lang="en-US"/>
              <a:pPr>
                <a:defRPr/>
              </a:pPr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8"/>
            <a:ext cx="3012329" cy="462120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3" y="8772378"/>
            <a:ext cx="3012329" cy="462120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F202267-5AC1-467E-A439-A6CBC9E16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722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232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7" tIns="46244" rIns="92487" bIns="46244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173" y="0"/>
            <a:ext cx="301232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7" tIns="46244" rIns="92487" bIns="46244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2150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637" y="4387767"/>
            <a:ext cx="5558801" cy="415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7" tIns="46244" rIns="92487" bIns="462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378"/>
            <a:ext cx="301232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7" tIns="46244" rIns="92487" bIns="46244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173" y="8772378"/>
            <a:ext cx="301232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7" tIns="46244" rIns="92487" bIns="4624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fld id="{6A3EC9A4-D7FD-4D4E-8131-767F2F579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834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389" name="Slide Number Placeholder 3"/>
          <p:cNvSpPr txBox="1">
            <a:spLocks noGrp="1"/>
          </p:cNvSpPr>
          <p:nvPr/>
        </p:nvSpPr>
        <p:spPr bwMode="auto">
          <a:xfrm>
            <a:off x="3936173" y="8772378"/>
            <a:ext cx="3012329" cy="46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87" tIns="46244" rIns="92487" bIns="46244" anchor="b"/>
          <a:lstStyle>
            <a:lvl1pPr eaLnBrk="0" hangingPunct="0">
              <a:defRPr sz="3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3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3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3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3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621E15D-5EA8-4D70-B309-21A4710B893D}" type="slidenum">
              <a:rPr lang="en-US" sz="1200"/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24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DC033F-0F9C-484A-92E4-A3338050A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3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31725-E40C-4A84-AF75-688359D2A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2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9A7C3-DB89-4099-95B2-98CF207EE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38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68D30-7114-44B7-9927-3A97FBC94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50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85DFD-6BD7-49E2-BCF5-4A3A7903C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9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F1256-73CE-4718-829E-F75704BE8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B8300-9FA8-4704-89EF-4017161E2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9AFC4-0700-49CF-83BE-B5C0905C2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57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4BE03-7DB2-4E2E-984E-3D5BA6734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1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060CE-29AA-4E3B-9E72-112CEE5DD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8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F1EBE-6135-4B08-A95A-2892B724E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2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smtClean="0"/>
            </a:lvl1pPr>
          </a:lstStyle>
          <a:p>
            <a:pPr>
              <a:defRPr/>
            </a:pPr>
            <a:fld id="{CD7BE412-44F1-4F41-ADE0-1EEE3C23A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lwr/2455270942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cneb.edu/Prospective-Students/Resources/International/International-Student-Services-Form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job.com/trmeson/8-ways-to-improve-patient-satisfaction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mailto:iss@mccneb.edu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www.mccneb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omaswnielsen.net/do-values-have-a-place-in-education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jurnal.iainkediri.ac.id/index.php/didaktika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mccneb.edu/Prospective-Students/Resources/International/International-Student-Services-Form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ss@mccneb.edu" TargetMode="External"/><Relationship Id="rId2" Type="http://schemas.openxmlformats.org/officeDocument/2006/relationships/hyperlink" Target="https://mccneb.edu/Current-Students/Resources/International.asp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ubtitle 2"/>
          <p:cNvSpPr>
            <a:spLocks noGrp="1"/>
          </p:cNvSpPr>
          <p:nvPr>
            <p:ph type="subTitle" idx="4294967295"/>
          </p:nvPr>
        </p:nvSpPr>
        <p:spPr>
          <a:xfrm>
            <a:off x="914400" y="4114800"/>
            <a:ext cx="7772400" cy="2271713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3300" dirty="0"/>
              <a:t>International Student Services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3700" dirty="0"/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3700" dirty="0"/>
              <a:t>Metropolitan Community College</a:t>
            </a:r>
          </a:p>
        </p:txBody>
      </p:sp>
      <p:sp>
        <p:nvSpPr>
          <p:cNvPr id="3076" name="Title 1"/>
          <p:cNvSpPr>
            <a:spLocks noGrp="1"/>
          </p:cNvSpPr>
          <p:nvPr>
            <p:ph type="ctrTitle" idx="4294967295"/>
          </p:nvPr>
        </p:nvSpPr>
        <p:spPr>
          <a:xfrm>
            <a:off x="0" y="381000"/>
            <a:ext cx="9144000" cy="990600"/>
          </a:xfrm>
        </p:spPr>
        <p:txBody>
          <a:bodyPr anchor="ctr"/>
          <a:lstStyle/>
          <a:p>
            <a:pPr algn="ctr" eaLnBrk="1" hangingPunct="1"/>
            <a:r>
              <a:rPr lang="en-US" sz="4000" b="1" dirty="0">
                <a:solidFill>
                  <a:schemeClr val="tx1"/>
                </a:solidFill>
              </a:rPr>
              <a:t>Reduced Course Loads</a:t>
            </a:r>
          </a:p>
        </p:txBody>
      </p:sp>
      <p:pic>
        <p:nvPicPr>
          <p:cNvPr id="3077" name="Picture 7" descr="MC900438963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66863"/>
            <a:ext cx="28194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 wrap="square" anchor="b">
            <a:normAutofit/>
          </a:bodyPr>
          <a:lstStyle/>
          <a:p>
            <a:pPr eaLnBrk="1" hangingPunct="1">
              <a:defRPr/>
            </a:pPr>
            <a:r>
              <a:rPr lang="en-US" dirty="0"/>
              <a:t>Federal Regulations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00600" cy="4530725"/>
          </a:xfrm>
        </p:spPr>
        <p:txBody>
          <a:bodyPr wrap="square" anchor="t">
            <a:normAutofit fontScale="92500"/>
          </a:bodyPr>
          <a:lstStyle/>
          <a:p>
            <a:pPr marL="0" eaLnBrk="1" hangingPunct="1">
              <a:buNone/>
            </a:pPr>
            <a:r>
              <a:rPr lang="en-US" dirty="0"/>
              <a:t>You must enroll full time (minimum 12 credits), unless you have authorization from ISS, such as a reduced course load or vacation. </a:t>
            </a:r>
          </a:p>
          <a:p>
            <a:pPr marL="0" eaLnBrk="1" hangingPunct="1">
              <a:buNone/>
            </a:pPr>
            <a:endParaRPr lang="en-US" dirty="0"/>
          </a:p>
          <a:p>
            <a:pPr marL="0" eaLnBrk="1" hangingPunct="1">
              <a:buNone/>
            </a:pPr>
            <a:r>
              <a:rPr lang="en-US" dirty="0"/>
              <a:t>Not reasons for RCLs:</a:t>
            </a:r>
          </a:p>
          <a:p>
            <a:pPr marL="114300" indent="-457200" eaLnBrk="1" hangingPunct="1"/>
            <a:r>
              <a:rPr lang="en-US" dirty="0"/>
              <a:t>Poor performance in a course</a:t>
            </a:r>
          </a:p>
          <a:p>
            <a:pPr marL="114300" indent="-457200" eaLnBrk="1" hangingPunct="1"/>
            <a:r>
              <a:rPr lang="en-US" dirty="0"/>
              <a:t>Course unavailability</a:t>
            </a:r>
          </a:p>
          <a:p>
            <a:pPr marL="114300" indent="-457200" eaLnBrk="1" hangingPunct="1"/>
            <a:r>
              <a:rPr lang="en-US" dirty="0"/>
              <a:t>Lack of financial resources</a:t>
            </a:r>
          </a:p>
          <a:p>
            <a:pPr marL="0" eaLnBrk="1" hangingPunct="1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text, sign, red, bottlecap&#10;&#10;Description automatically generated">
            <a:extLst>
              <a:ext uri="{FF2B5EF4-FFF2-40B4-BE49-F238E27FC236}">
                <a16:creationId xmlns:a16="http://schemas.microsoft.com/office/drawing/2014/main" id="{E011A5A1-8C1F-4F71-A556-062917DD8C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15000" y="2455862"/>
            <a:ext cx="2819400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7513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 wrap="square" anchor="b">
            <a:normAutofit/>
          </a:bodyPr>
          <a:lstStyle/>
          <a:p>
            <a:pPr eaLnBrk="1" hangingPunct="1">
              <a:defRPr/>
            </a:pPr>
            <a:r>
              <a:rPr lang="en-US"/>
              <a:t>Reduced Course Load</a:t>
            </a:r>
          </a:p>
        </p:txBody>
      </p:sp>
      <p:pic>
        <p:nvPicPr>
          <p:cNvPr id="5" name="Picture 4" descr="Flags of the World by Condottiero on DeviantArt">
            <a:extLst>
              <a:ext uri="{FF2B5EF4-FFF2-40B4-BE49-F238E27FC236}">
                <a16:creationId xmlns:a16="http://schemas.microsoft.com/office/drawing/2014/main" id="{6C3C5C9A-657E-4999-9FC9-916EB857A2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60961"/>
            <a:ext cx="4038600" cy="2009202"/>
          </a:xfrm>
          <a:prstGeom prst="rect">
            <a:avLst/>
          </a:prstGeom>
          <a:noFill/>
        </p:spPr>
      </p:pic>
      <p:sp>
        <p:nvSpPr>
          <p:cNvPr id="512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30725"/>
          </a:xfrm>
        </p:spPr>
        <p:txBody>
          <a:bodyPr wrap="square" anchor="t">
            <a:normAutofit fontScale="92500"/>
          </a:bodyPr>
          <a:lstStyle/>
          <a:p>
            <a:pPr marL="0" indent="0" eaLnBrk="1" hangingPunct="1">
              <a:lnSpc>
                <a:spcPct val="90000"/>
              </a:lnSpc>
              <a:buClr>
                <a:srgbClr val="0070C0"/>
              </a:buClr>
              <a:buNone/>
            </a:pPr>
            <a:r>
              <a:rPr lang="en-US" sz="3500" dirty="0"/>
              <a:t>Three types of RCLs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en-US" sz="3200" dirty="0"/>
              <a:t>Medical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en-US" sz="3200" dirty="0"/>
              <a:t>Final Quarter of a Program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en-US" sz="3200" dirty="0"/>
              <a:t>Academic Difficulty</a:t>
            </a:r>
          </a:p>
          <a:p>
            <a:pPr marL="0" indent="0" eaLnBrk="1" hangingPunct="1">
              <a:lnSpc>
                <a:spcPct val="90000"/>
              </a:lnSpc>
              <a:buClr>
                <a:srgbClr val="0070C0"/>
              </a:buClr>
              <a:buNone/>
            </a:pPr>
            <a:endParaRPr lang="en-US" sz="3200" dirty="0"/>
          </a:p>
          <a:p>
            <a:pPr marL="0" indent="0" eaLnBrk="1" hangingPunct="1">
              <a:lnSpc>
                <a:spcPct val="90000"/>
              </a:lnSpc>
              <a:buClr>
                <a:srgbClr val="0070C0"/>
              </a:buClr>
              <a:buNone/>
            </a:pPr>
            <a:r>
              <a:rPr lang="en-US" sz="3200" dirty="0"/>
              <a:t>ISS Forms &gt; RCL:</a:t>
            </a:r>
          </a:p>
          <a:p>
            <a:pPr marL="0" indent="0" eaLnBrk="1" hangingPunct="1">
              <a:lnSpc>
                <a:spcPct val="90000"/>
              </a:lnSpc>
              <a:buClr>
                <a:srgbClr val="0070C0"/>
              </a:buClr>
              <a:buNone/>
            </a:pPr>
            <a:r>
              <a:rPr lang="en-US" sz="2400" dirty="0">
                <a:hlinkClick r:id="rId3"/>
              </a:rPr>
              <a:t>https://www.mccneb.edu/Prospective-Students/Resources/International/International-Student-Services-Forms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F339F0F-4735-4A64-A3AD-DEA1E1961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Medical Reason</a:t>
            </a:r>
            <a:endParaRPr lang="es-EC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21062C4-E7AC-4BD4-ACF1-34C72D486F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00600" cy="4530725"/>
          </a:xfrm>
        </p:spPr>
        <p:txBody>
          <a:bodyPr wrap="square" anchor="t">
            <a:normAutofit fontScale="92500" lnSpcReduction="10000"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Letter from the health provider</a:t>
            </a: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</a:rPr>
              <a:t>Up to 12 months for RCL per educational level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</a:rPr>
              <a:t>ESL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</a:rPr>
              <a:t>cert</a:t>
            </a:r>
            <a:r>
              <a:rPr lang="en-US" sz="2000" dirty="0"/>
              <a:t>ificate or </a:t>
            </a:r>
            <a:r>
              <a:rPr lang="en-US" sz="2000" b="0" i="0" u="none" strike="noStrike" dirty="0">
                <a:effectLst/>
              </a:rPr>
              <a:t>associate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</a:rPr>
              <a:t>Bachelor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</a:rPr>
              <a:t>Master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</a:t>
            </a:r>
            <a:r>
              <a:rPr lang="en-US" sz="2000" b="0" i="0" u="none" strike="noStrike" dirty="0">
                <a:effectLst/>
              </a:rPr>
              <a:t>octorate</a:t>
            </a:r>
            <a:endParaRPr lang="en-US" sz="2000" b="0" i="0" dirty="0">
              <a:effectLst/>
            </a:endParaRP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</a:rPr>
              <a:t>You need to apply for each quarter that an RCL is needed</a:t>
            </a: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</a:rPr>
              <a:t>Ask an advising staff member to help you update your educational plan</a:t>
            </a: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RCLs cannot be for the care of someone else</a:t>
            </a:r>
            <a:endParaRPr lang="en-US" sz="2400" b="0" i="0" dirty="0">
              <a:effectLst/>
            </a:endParaRPr>
          </a:p>
          <a:p>
            <a:pPr>
              <a:lnSpc>
                <a:spcPct val="90000"/>
              </a:lnSpc>
            </a:pPr>
            <a:endParaRPr lang="es-EC" sz="2000" dirty="0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2333F-03C6-4DCD-9A66-E9A9D6FF6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10200" y="3837442"/>
            <a:ext cx="3276600" cy="2310002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13D1CA9-E7BE-4FDB-B58F-C5062BC04135}"/>
              </a:ext>
            </a:extLst>
          </p:cNvPr>
          <p:cNvSpPr txBox="1"/>
          <p:nvPr/>
        </p:nvSpPr>
        <p:spPr>
          <a:xfrm>
            <a:off x="8502069" y="5099885"/>
            <a:ext cx="184731" cy="189283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buNone/>
            </a:pPr>
            <a:endParaRPr lang="es-EC" sz="7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CDD82FC-9576-47F6-BD06-FE7E343A3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487715"/>
            <a:ext cx="2743200" cy="219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D838AF-F871-4095-B734-0CFD7BBA9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Quarter of a Program</a:t>
            </a:r>
            <a:endParaRPr lang="es-EC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450D92-9E9A-49C8-BBF9-396324ED1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30725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You must be in the official last quarter of a program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Ask an advising staff member review your educational plan to make sure you are not missing any classes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You may not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only take online or remote classes. You’ll have to have on campus presence. Hybrid and on campus independent studies are fine.</a:t>
            </a:r>
          </a:p>
          <a:p>
            <a:endParaRPr lang="es-EC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9C5F392-E0DC-4079-87EF-5B6171F69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421" y="4824386"/>
            <a:ext cx="2205757" cy="199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64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DD153-5594-4F3B-84DE-8510D1A33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Apply for Official Graduation</a:t>
            </a:r>
            <a:endParaRPr lang="es-EC" sz="4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59732-BE65-46DE-8DAE-09D51F99B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 numCol="2"/>
          <a:lstStyle/>
          <a:p>
            <a:pPr marL="514350" indent="-274320">
              <a:spcBef>
                <a:spcPts val="0"/>
              </a:spcBef>
              <a:buClr>
                <a:schemeClr val="tx2"/>
              </a:buClr>
              <a:buFont typeface="+mj-lt"/>
              <a:buAutoNum type="arabicParenR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Go to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hlinkClick r:id="rId2"/>
              </a:rPr>
              <a:t>https://www.mccneb.edu/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514350" indent="-274320">
              <a:spcBef>
                <a:spcPts val="0"/>
              </a:spcBef>
              <a:buClr>
                <a:schemeClr val="tx2"/>
              </a:buClr>
              <a:buFont typeface="+mj-lt"/>
              <a:buAutoNum type="arabicParenR"/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514350" indent="-274320">
              <a:spcBef>
                <a:spcPts val="0"/>
              </a:spcBef>
              <a:buClr>
                <a:schemeClr val="tx2"/>
              </a:buClr>
              <a:buFont typeface="+mj-lt"/>
              <a:buAutoNum type="arabicParenR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Scroll under the photo &amp; click </a:t>
            </a:r>
          </a:p>
          <a:p>
            <a:pPr marL="514350" indent="-274320">
              <a:spcBef>
                <a:spcPts val="0"/>
              </a:spcBef>
              <a:buClr>
                <a:schemeClr val="tx2"/>
              </a:buClr>
              <a:buFont typeface="+mj-lt"/>
              <a:buAutoNum type="arabicParenR"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514350" indent="-274320">
              <a:spcBef>
                <a:spcPts val="0"/>
              </a:spcBef>
              <a:buClr>
                <a:schemeClr val="tx2"/>
              </a:buClr>
              <a:buFont typeface="+mj-lt"/>
              <a:buAutoNum type="arabicParenR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Click</a:t>
            </a:r>
          </a:p>
          <a:p>
            <a:pPr marL="514350" indent="-274320">
              <a:spcBef>
                <a:spcPts val="0"/>
              </a:spcBef>
              <a:buClr>
                <a:schemeClr val="tx2"/>
              </a:buClr>
              <a:buFont typeface="+mj-lt"/>
              <a:buAutoNum type="arabicParenR"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514350" indent="-274320">
              <a:spcBef>
                <a:spcPts val="0"/>
              </a:spcBef>
              <a:buClr>
                <a:schemeClr val="tx2"/>
              </a:buClr>
              <a:buFont typeface="+mj-lt"/>
              <a:buAutoNum type="arabicParenR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Click </a:t>
            </a:r>
          </a:p>
          <a:p>
            <a:pPr marL="514350" indent="-274320">
              <a:spcBef>
                <a:spcPts val="0"/>
              </a:spcBef>
              <a:buClr>
                <a:schemeClr val="tx2"/>
              </a:buClr>
              <a:buFont typeface="+mj-lt"/>
              <a:buAutoNum type="arabicParenR"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514350" indent="-274320">
              <a:spcBef>
                <a:spcPts val="0"/>
              </a:spcBef>
              <a:buClr>
                <a:schemeClr val="tx2"/>
              </a:buClr>
              <a:buFont typeface="+mj-lt"/>
              <a:buAutoNum type="arabicParenR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Click </a:t>
            </a:r>
          </a:p>
          <a:p>
            <a:pPr marL="514350" indent="-274320">
              <a:spcBef>
                <a:spcPts val="0"/>
              </a:spcBef>
              <a:buClr>
                <a:schemeClr val="tx2"/>
              </a:buClr>
              <a:buFont typeface="+mj-lt"/>
              <a:buAutoNum type="arabicParenR"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514350" indent="-274320">
              <a:spcBef>
                <a:spcPts val="0"/>
              </a:spcBef>
              <a:buClr>
                <a:schemeClr val="tx2"/>
              </a:buClr>
              <a:buFont typeface="+mj-lt"/>
              <a:buAutoNum type="arabicParenR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Click</a:t>
            </a:r>
          </a:p>
          <a:p>
            <a:pPr marL="514350" indent="-274320">
              <a:spcBef>
                <a:spcPts val="0"/>
              </a:spcBef>
              <a:buClr>
                <a:schemeClr val="tx2"/>
              </a:buClr>
              <a:buFont typeface="+mj-lt"/>
              <a:buAutoNum type="arabicParenR"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514350" indent="-274320">
              <a:spcBef>
                <a:spcPts val="0"/>
              </a:spcBef>
              <a:buClr>
                <a:schemeClr val="tx2"/>
              </a:buClr>
              <a:buFont typeface="+mj-lt"/>
              <a:buAutoNum type="arabicParenR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Fill out the application</a:t>
            </a:r>
          </a:p>
          <a:p>
            <a:pPr marL="514350" indent="-274320">
              <a:spcBef>
                <a:spcPts val="0"/>
              </a:spcBef>
              <a:buClr>
                <a:schemeClr val="tx2"/>
              </a:buClr>
              <a:buFont typeface="+mj-lt"/>
              <a:buAutoNum type="arabicParenR"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514350" indent="-274320">
              <a:spcBef>
                <a:spcPts val="0"/>
              </a:spcBef>
              <a:buClr>
                <a:schemeClr val="tx2"/>
              </a:buClr>
              <a:buFont typeface="+mj-lt"/>
              <a:buAutoNum type="arabicParenR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Click Submit</a:t>
            </a:r>
          </a:p>
          <a:p>
            <a:pPr marL="514350" indent="-274320">
              <a:spcBef>
                <a:spcPts val="0"/>
              </a:spcBef>
              <a:buClr>
                <a:schemeClr val="tx2"/>
              </a:buClr>
              <a:buFont typeface="+mj-lt"/>
              <a:buAutoNum type="arabicParenR"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514350" indent="-274320">
              <a:spcBef>
                <a:spcPts val="0"/>
              </a:spcBef>
              <a:buClr>
                <a:schemeClr val="tx2"/>
              </a:buClr>
              <a:buFont typeface="+mj-lt"/>
              <a:buAutoNum type="arabicParenR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Email the “Plan After Graduating from MCC” form to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hlinkClick r:id="rId3"/>
              </a:rPr>
              <a:t>iss@mccneb.edu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s-EC" sz="2400" dirty="0"/>
          </a:p>
          <a:p>
            <a:pPr marL="514350" indent="-274320">
              <a:spcBef>
                <a:spcPts val="0"/>
              </a:spcBef>
              <a:buClr>
                <a:schemeClr val="tx2"/>
              </a:buClr>
              <a:buFont typeface="+mj-lt"/>
              <a:buAutoNum type="arabicParenR"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D54B45-9C74-4BEE-94F9-A2D127045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2830905"/>
            <a:ext cx="2209800" cy="3620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D9541F-A2DB-4A58-95AA-6020EFB923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3730911"/>
            <a:ext cx="1036423" cy="342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DCAF8D-652C-47C3-A8EF-3B623C8675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4533966"/>
            <a:ext cx="1814744" cy="4509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C3D8A6-01F7-4A59-A41B-A6178CF416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0944" y="5257800"/>
            <a:ext cx="3810000" cy="6526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F2F227-B66F-4D49-BE44-15462746B1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3600" y="1601268"/>
            <a:ext cx="1524132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16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9AECE-9DFF-4EDA-AD37-8831F56F2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Academic Difficulty</a:t>
            </a:r>
            <a:endParaRPr lang="es-EC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7CFFF-468C-4943-851C-B54047719D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48200" cy="453072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Difficulties with the English language or reading requirements. (Only in the 1st quarter.)</a:t>
            </a:r>
            <a:endParaRPr lang="es-EC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Unfamiliar with US educational system. (Only in the 1st quarter.)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Wrong placement in courses and past the drop deadline. Must stay in at least 6 credits.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2AC4907-DB60-4942-BEA4-A69143561B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553" r="5530" b="-2"/>
          <a:stretch/>
        </p:blipFill>
        <p:spPr>
          <a:xfrm>
            <a:off x="5410200" y="1600200"/>
            <a:ext cx="3276600" cy="36758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4420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E0373FD-9488-4E17-A6E3-83A22C2CE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Submit RCL Form</a:t>
            </a:r>
            <a:endParaRPr lang="es-EC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DFF0231-E380-4115-BEB8-D94B4BEEA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7200" y="2521810"/>
            <a:ext cx="2966379" cy="1973990"/>
          </a:xfrm>
          <a:prstGeom prst="rect">
            <a:avLst/>
          </a:prstGeom>
          <a:noFill/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A41C0D-023E-4B3B-B481-FA75F7C70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76600" y="1600200"/>
            <a:ext cx="5410200" cy="5105400"/>
          </a:xfrm>
        </p:spPr>
        <p:txBody>
          <a:bodyPr wrap="square" anchor="t">
            <a:normAutofit fontScale="85000" lnSpcReduction="20000"/>
          </a:bodyPr>
          <a:lstStyle/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en-US" dirty="0"/>
              <a:t>An advising staff member initiates the RCL form from the ISS Forms webpage at </a:t>
            </a:r>
            <a:r>
              <a:rPr lang="en-US" dirty="0">
                <a:hlinkClick r:id="rId4"/>
              </a:rPr>
              <a:t>https://www.mccneb.edu/Prospective-Students/Resources/International/International-Student-Services-Forms</a:t>
            </a:r>
            <a:endParaRPr lang="en-US" dirty="0"/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en-US" dirty="0"/>
              <a:t>You will get an email to review and approve the form. Upload a doctor’s letter, if applicable.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en-US" dirty="0"/>
              <a:t>The form is routed to ISS for review.</a:t>
            </a:r>
            <a:r>
              <a:rPr lang="es-EC" dirty="0"/>
              <a:t> </a:t>
            </a:r>
            <a:r>
              <a:rPr lang="es-EC" dirty="0" err="1"/>
              <a:t>If</a:t>
            </a:r>
            <a:r>
              <a:rPr lang="es-EC" dirty="0"/>
              <a:t> </a:t>
            </a:r>
            <a:r>
              <a:rPr lang="es-EC" dirty="0" err="1"/>
              <a:t>approved</a:t>
            </a:r>
            <a:r>
              <a:rPr lang="es-EC" dirty="0"/>
              <a:t>, ISS </a:t>
            </a:r>
            <a:r>
              <a:rPr lang="es-EC" dirty="0" err="1"/>
              <a:t>will</a:t>
            </a:r>
            <a:r>
              <a:rPr lang="es-EC" dirty="0"/>
              <a:t> </a:t>
            </a:r>
            <a:r>
              <a:rPr lang="es-EC" dirty="0" err="1"/>
              <a:t>authorize</a:t>
            </a:r>
            <a:r>
              <a:rPr lang="es-EC" dirty="0"/>
              <a:t> </a:t>
            </a:r>
            <a:r>
              <a:rPr lang="es-EC" dirty="0" err="1"/>
              <a:t>the</a:t>
            </a:r>
            <a:r>
              <a:rPr lang="es-EC" dirty="0"/>
              <a:t> RCL and </a:t>
            </a:r>
            <a:r>
              <a:rPr lang="es-EC" dirty="0" err="1"/>
              <a:t>enter</a:t>
            </a:r>
            <a:r>
              <a:rPr lang="es-EC" dirty="0"/>
              <a:t> </a:t>
            </a:r>
            <a:r>
              <a:rPr lang="es-EC" dirty="0" err="1"/>
              <a:t>it</a:t>
            </a:r>
            <a:r>
              <a:rPr lang="es-EC" dirty="0"/>
              <a:t> in </a:t>
            </a:r>
            <a:r>
              <a:rPr lang="es-EC" dirty="0" err="1"/>
              <a:t>your</a:t>
            </a:r>
            <a:r>
              <a:rPr lang="es-EC" dirty="0"/>
              <a:t> SEVIS </a:t>
            </a:r>
            <a:r>
              <a:rPr lang="es-EC" dirty="0" err="1"/>
              <a:t>record</a:t>
            </a:r>
            <a:endParaRPr lang="es-EC" dirty="0"/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es-EC" dirty="0" err="1"/>
              <a:t>Don’t</a:t>
            </a:r>
            <a:r>
              <a:rPr lang="es-EC" dirty="0"/>
              <a:t> </a:t>
            </a:r>
            <a:r>
              <a:rPr lang="es-EC" dirty="0" err="1"/>
              <a:t>drop</a:t>
            </a:r>
            <a:r>
              <a:rPr lang="es-EC" dirty="0"/>
              <a:t> </a:t>
            </a:r>
            <a:r>
              <a:rPr lang="es-EC" dirty="0" err="1"/>
              <a:t>any</a:t>
            </a:r>
            <a:r>
              <a:rPr lang="es-EC" dirty="0"/>
              <a:t> </a:t>
            </a:r>
            <a:r>
              <a:rPr lang="es-EC" dirty="0" err="1"/>
              <a:t>classes</a:t>
            </a:r>
            <a:r>
              <a:rPr lang="es-EC" dirty="0"/>
              <a:t> </a:t>
            </a:r>
            <a:r>
              <a:rPr lang="es-EC" dirty="0" err="1"/>
              <a:t>until</a:t>
            </a:r>
            <a:r>
              <a:rPr lang="es-EC" dirty="0"/>
              <a:t> </a:t>
            </a:r>
            <a:r>
              <a:rPr lang="es-EC" u="sng" dirty="0"/>
              <a:t>and</a:t>
            </a:r>
            <a:r>
              <a:rPr lang="es-EC" dirty="0"/>
              <a:t> </a:t>
            </a:r>
            <a:r>
              <a:rPr lang="es-EC" dirty="0" err="1"/>
              <a:t>if</a:t>
            </a:r>
            <a:r>
              <a:rPr lang="es-EC" dirty="0"/>
              <a:t> ISS </a:t>
            </a:r>
            <a:r>
              <a:rPr lang="es-EC" dirty="0" err="1"/>
              <a:t>approves</a:t>
            </a:r>
            <a:r>
              <a:rPr lang="es-EC" dirty="0"/>
              <a:t> </a:t>
            </a:r>
            <a:r>
              <a:rPr lang="es-EC" dirty="0" err="1"/>
              <a:t>the</a:t>
            </a:r>
            <a:r>
              <a:rPr lang="es-EC" dirty="0"/>
              <a:t> RCL.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95191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ISS contact info: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66669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https://mccneb.edu/Current-Students/Resources/International.aspx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dirty="0"/>
              <a:t>531-622-2281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iss@mccneb.edu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791737"/>
      </p:ext>
    </p:extLst>
  </p:cSld>
  <p:clrMapOvr>
    <a:masterClrMapping/>
  </p:clrMapOvr>
</p:sld>
</file>

<file path=ppt/theme/theme1.xml><?xml version="1.0" encoding="utf-8"?>
<a:theme xmlns:a="http://schemas.openxmlformats.org/drawingml/2006/main" name="Level">
  <a:themeElements>
    <a:clrScheme name="Level 6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666699"/>
      </a:hlink>
      <a:folHlink>
        <a:srgbClr val="999966"/>
      </a:folHlink>
    </a:clrScheme>
    <a:fontScheme name="Leve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itchFamily="2" charset="2"/>
          <a:buChar char="p"/>
          <a:tabLst/>
          <a:defRPr kumimoji="0" lang="en-US" sz="3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itchFamily="2" charset="2"/>
          <a:buChar char="p"/>
          <a:tabLst/>
          <a:defRPr kumimoji="0" lang="en-US" sz="3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06603B4CC62F4D87C9B9786F6DA408" ma:contentTypeVersion="12" ma:contentTypeDescription="Create a new document." ma:contentTypeScope="" ma:versionID="abbb6882bd0b0d421d61c9289cc47e8f">
  <xsd:schema xmlns:xsd="http://www.w3.org/2001/XMLSchema" xmlns:xs="http://www.w3.org/2001/XMLSchema" xmlns:p="http://schemas.microsoft.com/office/2006/metadata/properties" xmlns:ns2="5383b1d3-be88-4c97-a759-98ada2bb80ef" xmlns:ns3="7296006b-fa66-42c3-8d0f-2450a2b26dec" targetNamespace="http://schemas.microsoft.com/office/2006/metadata/properties" ma:root="true" ma:fieldsID="ba61d2301d81df0b6915e42b75bb3924" ns2:_="" ns3:_="">
    <xsd:import namespace="5383b1d3-be88-4c97-a759-98ada2bb80ef"/>
    <xsd:import namespace="7296006b-fa66-42c3-8d0f-2450a2b26d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83b1d3-be88-4c97-a759-98ada2bb80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96006b-fa66-42c3-8d0f-2450a2b26de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9D70D7-5201-4E68-981D-C502DED4DB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83b1d3-be88-4c97-a759-98ada2bb80ef"/>
    <ds:schemaRef ds:uri="7296006b-fa66-42c3-8d0f-2450a2b26d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290184-6648-4F82-9D47-AA660799DE4C}">
  <ds:schemaRefs>
    <ds:schemaRef ds:uri="http://schemas.openxmlformats.org/package/2006/metadata/core-properties"/>
    <ds:schemaRef ds:uri="http://schemas.microsoft.com/office/infopath/2007/PartnerControls"/>
    <ds:schemaRef ds:uri="5383b1d3-be88-4c97-a759-98ada2bb80ef"/>
    <ds:schemaRef ds:uri="http://purl.org/dc/elements/1.1/"/>
    <ds:schemaRef ds:uri="http://schemas.microsoft.com/office/2006/documentManagement/types"/>
    <ds:schemaRef ds:uri="http://purl.org/dc/dcmitype/"/>
    <ds:schemaRef ds:uri="7296006b-fa66-42c3-8d0f-2450a2b26dec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CB7A9BD-CD7B-49D8-A9EE-6DD130FBDF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412</Words>
  <Application>Microsoft Office PowerPoint</Application>
  <PresentationFormat>On-screen Show (4:3)</PresentationFormat>
  <Paragraphs>67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Wingdings</vt:lpstr>
      <vt:lpstr>Level</vt:lpstr>
      <vt:lpstr>Reduced Course Loads</vt:lpstr>
      <vt:lpstr>Federal Regulations </vt:lpstr>
      <vt:lpstr>Reduced Course Load</vt:lpstr>
      <vt:lpstr>Medical Reason</vt:lpstr>
      <vt:lpstr>Final Quarter of a Program</vt:lpstr>
      <vt:lpstr>Apply for Official Graduation</vt:lpstr>
      <vt:lpstr>Academic Difficulty</vt:lpstr>
      <vt:lpstr>Submit RCL Form</vt:lpstr>
      <vt:lpstr>ISS contact info: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F-1 Students and International Student Services</dc:title>
  <dc:creator>Greelis, Naomi (nmgreelis)</dc:creator>
  <cp:lastModifiedBy>Greelis, Naomi (nmgreelis)</cp:lastModifiedBy>
  <cp:revision>20</cp:revision>
  <dcterms:created xsi:type="dcterms:W3CDTF">2020-07-15T15:00:20Z</dcterms:created>
  <dcterms:modified xsi:type="dcterms:W3CDTF">2023-10-06T13:20:24Z</dcterms:modified>
</cp:coreProperties>
</file>