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8"/>
  </p:notesMasterIdLst>
  <p:handoutMasterIdLst>
    <p:handoutMasterId r:id="rId29"/>
  </p:handoutMasterIdLst>
  <p:sldIdLst>
    <p:sldId id="256" r:id="rId2"/>
    <p:sldId id="257" r:id="rId3"/>
    <p:sldId id="300" r:id="rId4"/>
    <p:sldId id="299" r:id="rId5"/>
    <p:sldId id="307" r:id="rId6"/>
    <p:sldId id="305" r:id="rId7"/>
    <p:sldId id="263" r:id="rId8"/>
    <p:sldId id="264" r:id="rId9"/>
    <p:sldId id="284" r:id="rId10"/>
    <p:sldId id="301" r:id="rId11"/>
    <p:sldId id="290" r:id="rId12"/>
    <p:sldId id="295" r:id="rId13"/>
    <p:sldId id="310" r:id="rId14"/>
    <p:sldId id="304" r:id="rId15"/>
    <p:sldId id="269" r:id="rId16"/>
    <p:sldId id="311" r:id="rId17"/>
    <p:sldId id="272" r:id="rId18"/>
    <p:sldId id="271" r:id="rId19"/>
    <p:sldId id="313" r:id="rId20"/>
    <p:sldId id="297" r:id="rId21"/>
    <p:sldId id="293" r:id="rId22"/>
    <p:sldId id="302" r:id="rId23"/>
    <p:sldId id="309" r:id="rId24"/>
    <p:sldId id="312" r:id="rId25"/>
    <p:sldId id="288"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6D2"/>
    <a:srgbClr val="FF8D3E"/>
    <a:srgbClr val="F28D3E"/>
    <a:srgbClr val="F29000"/>
    <a:srgbClr val="FF9900"/>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4717" autoAdjust="0"/>
  </p:normalViewPr>
  <p:slideViewPr>
    <p:cSldViewPr>
      <p:cViewPr varScale="1">
        <p:scale>
          <a:sx n="68" d="100"/>
          <a:sy n="68" d="100"/>
        </p:scale>
        <p:origin x="3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MCC Library Services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DFA2C7-66E4-419B-A6FA-0B9427DF49EA}" type="datetimeFigureOut">
              <a:rPr lang="en-US" smtClean="0"/>
              <a:pPr/>
              <a:t>9/29/2018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9B7AEA-DFC9-4C08-B4FD-362A9260E6DF}" type="slidenum">
              <a:rPr lang="en-US" smtClean="0"/>
              <a:pPr/>
              <a:t>‹#›</a:t>
            </a:fld>
            <a:endParaRPr lang="en-US"/>
          </a:p>
        </p:txBody>
      </p:sp>
    </p:spTree>
    <p:extLst>
      <p:ext uri="{BB962C8B-B14F-4D97-AF65-F5344CB8AC3E}">
        <p14:creationId xmlns:p14="http://schemas.microsoft.com/office/powerpoint/2010/main" val="77539493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MCC Library Services</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3CD7F-3E4F-473C-A8C2-7C5EAF556A62}" type="datetimeFigureOut">
              <a:rPr lang="en-US" smtClean="0"/>
              <a:pPr/>
              <a:t>9/29/2018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B188C-1089-49D5-870A-08332E299B2B}" type="slidenum">
              <a:rPr lang="en-US" smtClean="0"/>
              <a:pPr/>
              <a:t>‹#›</a:t>
            </a:fld>
            <a:endParaRPr lang="en-US" dirty="0"/>
          </a:p>
        </p:txBody>
      </p:sp>
    </p:spTree>
    <p:extLst>
      <p:ext uri="{BB962C8B-B14F-4D97-AF65-F5344CB8AC3E}">
        <p14:creationId xmlns:p14="http://schemas.microsoft.com/office/powerpoint/2010/main" val="274791455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CB188C-1089-49D5-870A-08332E299B2B}" type="slidenum">
              <a:rPr lang="en-US" smtClean="0"/>
              <a:pPr/>
              <a:t>1</a:t>
            </a:fld>
            <a:endParaRPr lang="en-US" dirty="0"/>
          </a:p>
        </p:txBody>
      </p:sp>
      <p:sp>
        <p:nvSpPr>
          <p:cNvPr id="5" name="Header Placeholder 4"/>
          <p:cNvSpPr>
            <a:spLocks noGrp="1"/>
          </p:cNvSpPr>
          <p:nvPr>
            <p:ph type="hdr" sz="quarter" idx="11"/>
          </p:nvPr>
        </p:nvSpPr>
        <p:spPr/>
        <p:txBody>
          <a:bodyPr/>
          <a:lstStyle/>
          <a:p>
            <a:r>
              <a:rPr lang="en-US" smtClean="0"/>
              <a:t>MCC Library Services</a:t>
            </a:r>
            <a:endParaRPr lang="en-US" dirty="0"/>
          </a:p>
        </p:txBody>
      </p:sp>
    </p:spTree>
    <p:extLst>
      <p:ext uri="{BB962C8B-B14F-4D97-AF65-F5344CB8AC3E}">
        <p14:creationId xmlns:p14="http://schemas.microsoft.com/office/powerpoint/2010/main" val="372267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44A476E-0558-43DF-A095-47A072F99033}" type="datetime1">
              <a:rPr lang="en-US" smtClean="0"/>
              <a:pPr/>
              <a:t>9/29/2018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79A0DD-E458-4703-ABF6-3E43F3DA3AB9}" type="datetime1">
              <a:rPr lang="en-US" smtClean="0"/>
              <a:pPr/>
              <a:t>9/29/2018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E61F49-CD61-4A05-BB26-42C273D59E13}" type="datetime1">
              <a:rPr lang="en-US" smtClean="0"/>
              <a:pPr/>
              <a:t>9/29/2018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753FA38-BC01-42EE-B02C-AD298128EA74}" type="datetime1">
              <a:rPr lang="en-US" smtClean="0"/>
              <a:pPr/>
              <a:t>9/29/2018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8DEBC1-9A50-48B2-BF01-D4E5938F43F2}" type="datetime1">
              <a:rPr lang="en-US" smtClean="0"/>
              <a:pPr/>
              <a:t>9/29/2018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8C6BC93-59D7-4BB2-8DAE-080445F98F02}" type="datetime1">
              <a:rPr lang="en-US" smtClean="0"/>
              <a:pPr/>
              <a:t>9/29/2018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F10581A-8F31-41C2-A742-B801A3400A54}" type="datetime1">
              <a:rPr lang="en-US" smtClean="0"/>
              <a:pPr/>
              <a:t>9/29/2018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C38C050-DA59-4CCB-95D4-76691F164C2D}" type="datetime1">
              <a:rPr lang="en-US" smtClean="0"/>
              <a:pPr/>
              <a:t>9/29/2018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CCC3824E-FDD2-4937-ABA7-0336B25361BB}" type="datetime1">
              <a:rPr lang="en-US" smtClean="0"/>
              <a:pPr/>
              <a:t>9/29/2018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66A45B6-B818-48E8-A1C6-47C6627029D5}" type="datetime1">
              <a:rPr lang="en-US" smtClean="0"/>
              <a:pPr/>
              <a:t>9/29/2018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CEC4412-3F92-4581-ADDA-2B1AAEC5BD44}"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DF6C7BB-1A19-4BEF-A127-FB7F8FE8B4C3}" type="datetime1">
              <a:rPr lang="en-US" smtClean="0"/>
              <a:pPr/>
              <a:t>9/29/2018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CEC4412-3F92-4581-ADDA-2B1AAEC5BD44}"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3F965C5-5C38-4238-9C69-6E44ED02EEE2}" type="datetime1">
              <a:rPr lang="en-US" smtClean="0"/>
              <a:pPr/>
              <a:t>9/29/2018</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CEC4412-3F92-4581-ADDA-2B1AAEC5BD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d"/>
  </p:transition>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ccneb.edu/Current-Students/Student-Tools/Library.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eb-b-ebscohost-com.ezproxy.mccneb.edu/ehost/search/advanced?vid=0&amp;sid=e1e6e254-3887-484b-ba1b-a06fc92b697b@pdc-v-sessmgr04"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cademic-eb-com.ezproxy.mccneb.edu/levels/collegia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dvance-lexis-com.ezproxy.mccneb.edu/bisacademicresearchhome?crid=0c77b2da-6961-45c7-a58e-f48570843845&amp;pdmfid=1516831&amp;pdisurlapi=tru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go.galegroup.com.ezproxy.mccneb.edu/ps/start.do?p=OVIC&amp;u=omah2025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ccneb.edu/Current-Students/Student-Tools/Library.aspxhttps:/www.mccneb.edu/Current-Students/Student-Tools/Library.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mccneb.edu/Current-Students/Student-Tools-Resources/Library/Magazines-Journals-A-Z.aspx"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mccneb.edu/Current-Students/Student-Tools/Library/Citing-Sources.aspx"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noodletools.com/noodlebib/citeone_s.php?style=AP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ccneb.edu/Current-Students/Student-Tools/Library/Hours.asp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mccneb.edu/Current-Students/Student-Tools/Library/Ask-a-Librarian.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ccneb.edu/Current-Students/Student-Tools/Library.asp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scover.omahalibrary.org/search~S1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docid=6IlASbkZLJo8QM&amp;tbnid=K226EKhgrSaVOM:&amp;ved=0CAUQjRw&amp;url=http://www.bpc.edu/studentlife/chapel/chapel.htm&amp;ei=zJvzU4eTKofyoASQ74GABA&amp;psig=AFQjCNHqkk60Wv0IWgCHLYz7dTthRRDs2g&amp;ust=1408560307438499"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820206"/>
            <a:ext cx="8229600" cy="1828800"/>
          </a:xfrm>
          <a:ln>
            <a:noFill/>
          </a:ln>
        </p:spPr>
        <p:txBody>
          <a:bodyPr/>
          <a:lstStyle/>
          <a:p>
            <a:pPr algn="ctr"/>
            <a:r>
              <a:rPr lang="en-US" dirty="0" smtClean="0">
                <a:solidFill>
                  <a:schemeClr val="accent1">
                    <a:lumMod val="75000"/>
                  </a:schemeClr>
                </a:solidFill>
              </a:rPr>
              <a:t>MCC LIBRARY</a:t>
            </a:r>
            <a:br>
              <a:rPr lang="en-US" dirty="0" smtClean="0">
                <a:solidFill>
                  <a:schemeClr val="accent1">
                    <a:lumMod val="75000"/>
                  </a:schemeClr>
                </a:solidFill>
              </a:rPr>
            </a:br>
            <a:r>
              <a:rPr lang="en-US" dirty="0" smtClean="0">
                <a:solidFill>
                  <a:schemeClr val="accent1">
                    <a:lumMod val="75000"/>
                  </a:schemeClr>
                </a:solidFill>
              </a:rPr>
              <a:t>SERVICES</a:t>
            </a:r>
            <a:endParaRPr lang="en-US" dirty="0">
              <a:solidFill>
                <a:schemeClr val="accent1">
                  <a:lumMod val="75000"/>
                </a:schemeClr>
              </a:solidFill>
            </a:endParaRPr>
          </a:p>
        </p:txBody>
      </p:sp>
      <p:sp>
        <p:nvSpPr>
          <p:cNvPr id="6" name="Title 3"/>
          <p:cNvSpPr txBox="1">
            <a:spLocks/>
          </p:cNvSpPr>
          <p:nvPr/>
        </p:nvSpPr>
        <p:spPr>
          <a:xfrm>
            <a:off x="762000" y="3962400"/>
            <a:ext cx="7467600" cy="1371600"/>
          </a:xfrm>
          <a:prstGeom prst="rect">
            <a:avLst/>
          </a:prstGeom>
        </p:spPr>
        <p:txBody>
          <a:bodyPr vert="horz" lIns="45720" rIns="45720" bIns="4572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smtClean="0">
                <a:solidFill>
                  <a:schemeClr val="accent1">
                    <a:lumMod val="75000"/>
                  </a:schemeClr>
                </a:solidFill>
                <a:effectLst>
                  <a:outerShdw blurRad="53975" dist="22860" dir="5400000" algn="tl" rotWithShape="0">
                    <a:srgbClr val="000000">
                      <a:alpha val="55000"/>
                    </a:srgbClr>
                  </a:outerShdw>
                </a:effectLst>
                <a:latin typeface="+mj-lt"/>
                <a:ea typeface="+mj-ea"/>
                <a:cs typeface="+mj-cs"/>
              </a:rPr>
              <a:t>Let’s Get Started…</a:t>
            </a:r>
            <a:endParaRPr kumimoji="0" lang="en-US" sz="4500" b="1" i="0" u="none" strike="noStrike" kern="1200" cap="none" spc="0" normalizeH="0" baseline="0" noProof="0" dirty="0">
              <a:ln>
                <a:noFill/>
              </a:ln>
              <a:solidFill>
                <a:schemeClr val="accent1">
                  <a:lumMod val="75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4098" name="Picture 2" descr="F:\Print\MCC logo 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0216" y="685800"/>
            <a:ext cx="4911167" cy="144111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3CEC4412-3F92-4581-ADDA-2B1AAEC5BD44}" type="slidenum">
              <a:rPr lang="en-US" smtClean="0"/>
              <a:pPr/>
              <a:t>1</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382000" cy="1909155"/>
          </a:xfrm>
        </p:spPr>
        <p:txBody>
          <a:bodyPr>
            <a:normAutofit fontScale="90000"/>
          </a:bodyPr>
          <a:lstStyle/>
          <a:p>
            <a:pPr algn="ctr"/>
            <a:r>
              <a:rPr lang="en-US" dirty="0" smtClean="0"/>
              <a:t/>
            </a:r>
            <a:br>
              <a:rPr lang="en-US" dirty="0" smtClean="0"/>
            </a:br>
            <a:r>
              <a:rPr lang="en-US" dirty="0" smtClean="0"/>
              <a:t> </a:t>
            </a:r>
            <a:r>
              <a:rPr lang="en-US" sz="4000" dirty="0" smtClean="0"/>
              <a:t>Q: How do I request an item from the library?</a:t>
            </a:r>
            <a:endParaRPr lang="en-US" sz="4000" dirty="0"/>
          </a:p>
        </p:txBody>
      </p:sp>
      <p:sp>
        <p:nvSpPr>
          <p:cNvPr id="3" name="Subtitle 2"/>
          <p:cNvSpPr>
            <a:spLocks noGrp="1"/>
          </p:cNvSpPr>
          <p:nvPr>
            <p:ph type="subTitle" idx="1"/>
          </p:nvPr>
        </p:nvSpPr>
        <p:spPr>
          <a:xfrm>
            <a:off x="1371600" y="2209800"/>
            <a:ext cx="6477000" cy="3124200"/>
          </a:xfrm>
        </p:spPr>
        <p:txBody>
          <a:bodyPr>
            <a:noAutofit/>
          </a:bodyPr>
          <a:lstStyle/>
          <a:p>
            <a:pPr algn="just"/>
            <a:r>
              <a:rPr lang="en-US" sz="2400" dirty="0" smtClean="0">
                <a:solidFill>
                  <a:schemeClr val="tx1"/>
                </a:solidFill>
              </a:rPr>
              <a:t>A: Log into the library catalog and search for the titles you want to place a hold on, then click “Request.” Use your MCC Student ID number, PIN number, and then select the </a:t>
            </a:r>
            <a:r>
              <a:rPr lang="en-US" sz="2400" dirty="0">
                <a:solidFill>
                  <a:schemeClr val="tx1"/>
                </a:solidFill>
              </a:rPr>
              <a:t>library location for pickup.</a:t>
            </a:r>
            <a:endParaRPr lang="en-US" sz="2400" dirty="0" smtClean="0">
              <a:solidFill>
                <a:schemeClr val="tx1"/>
              </a:solidFill>
            </a:endParaRPr>
          </a:p>
          <a:p>
            <a:endParaRPr lang="en-US" sz="2400" b="1" dirty="0"/>
          </a:p>
        </p:txBody>
      </p:sp>
      <p:pic>
        <p:nvPicPr>
          <p:cNvPr id="4100" name="Picture 4"/>
          <p:cNvPicPr>
            <a:picLocks noChangeAspect="1" noChangeArrowheads="1"/>
          </p:cNvPicPr>
          <p:nvPr/>
        </p:nvPicPr>
        <p:blipFill>
          <a:blip r:embed="rId2" cstate="print"/>
          <a:srcRect/>
          <a:stretch>
            <a:fillRect/>
          </a:stretch>
        </p:blipFill>
        <p:spPr bwMode="auto">
          <a:xfrm>
            <a:off x="2895600" y="4114800"/>
            <a:ext cx="3687337" cy="2438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CEC4412-3F92-4581-ADDA-2B1AAEC5BD44}" type="slidenum">
              <a:rPr lang="en-US" smtClean="0"/>
              <a:pPr/>
              <a:t>10</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 name="Picture 10" descr="http://2.bp.blogspot.com/_kPdyY9tS2wk/THaHyonTc0I/AAAAAAAAA2w/njA4VuhNx0k/s1600/Book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926486" y="3581400"/>
            <a:ext cx="3413605" cy="2971800"/>
          </a:xfrm>
          <a:prstGeom prst="rect">
            <a:avLst/>
          </a:prstGeom>
          <a:ln>
            <a:noFill/>
          </a:ln>
          <a:effectLst>
            <a:softEdge rad="112500"/>
          </a:effectLst>
        </p:spPr>
      </p:pic>
      <p:sp>
        <p:nvSpPr>
          <p:cNvPr id="2" name="Title 1"/>
          <p:cNvSpPr>
            <a:spLocks noGrp="1"/>
          </p:cNvSpPr>
          <p:nvPr>
            <p:ph type="ctrTitle"/>
          </p:nvPr>
        </p:nvSpPr>
        <p:spPr>
          <a:xfrm>
            <a:off x="304800" y="533400"/>
            <a:ext cx="8534400" cy="2823555"/>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r>
              <a:rPr lang="en-US" sz="4000" dirty="0" smtClean="0"/>
              <a:t>Q: Where do I return Library materials?</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066800" y="2438400"/>
            <a:ext cx="6822929" cy="2057400"/>
          </a:xfrm>
        </p:spPr>
        <p:txBody>
          <a:bodyPr>
            <a:normAutofit/>
          </a:bodyPr>
          <a:lstStyle/>
          <a:p>
            <a:pPr algn="l"/>
            <a:r>
              <a:rPr lang="en-US" sz="2400" dirty="0" smtClean="0">
                <a:solidFill>
                  <a:schemeClr val="tx1"/>
                </a:solidFill>
              </a:rPr>
              <a:t>A: MCC or </a:t>
            </a:r>
            <a:r>
              <a:rPr lang="en-US" sz="2400" dirty="0">
                <a:solidFill>
                  <a:schemeClr val="tx1"/>
                </a:solidFill>
              </a:rPr>
              <a:t>Omaha Public Library </a:t>
            </a:r>
            <a:r>
              <a:rPr lang="en-US" sz="2400" dirty="0" smtClean="0">
                <a:solidFill>
                  <a:schemeClr val="tx1"/>
                </a:solidFill>
              </a:rPr>
              <a:t>materials may be returned to any MCC campus library or Omaha Public Library location.</a:t>
            </a:r>
          </a:p>
          <a:p>
            <a:endParaRPr lang="en-US" sz="2400" dirty="0"/>
          </a:p>
        </p:txBody>
      </p:sp>
      <p:sp>
        <p:nvSpPr>
          <p:cNvPr id="13320" name="AutoShape 8" descr="data:image/jpeg;base64,/9j/4AAQSkZJRgABAQAAAQABAAD/2wCEAAkGBhQSEBQUEhQUFRUVFxgYFxgYFxcXGBwaGBgVGBcYGRkYHSYeGBwjHBgYHy8gIygpLCwsFR4xNTAqNSYrLCkBCQoKDgwOGg8PGikkHyQsLCwuKSwqKS4tLCksKSwsLSwqLCwsLCwsLCwsLCwsKSwsLCwsLCksLCosLCkpKSksLP/AABEIANIA8AMBIgACEQEDEQH/xAAcAAAABwEBAAAAAAAAAAAAAAABAgMEBQYHAAj/xABCEAABAgMFBQYFAgQGAQQDAAABAhEAAyEEBRIxQQZRYXHwEyKBkaGxBzJCwdEU4SNScvEzQ2KCksKiY4OjshUkU//EABoBAAIDAQEAAAAAAAAAAAAAAAABAgMEBQb/xAAxEQACAgEDAQUHBAIDAAAAAAAAAQIDEQQSITFBUWFxgRMiMpHB0fAUobHhBSNCYvH/2gAMAwEAAhEDEQA/ALdJVSFkmGtmVSHKTEWWoVBg6TCQMHBiJIVEGeExBxERhgYEGCiBhDDvHPCZmDeIDtxCA6eaQdKqQhNmgho4WjhBgY4eAeGxtBghnHfBgB08EUqGil8YTJh4FkeGaN4ghniIy0XpKR882WnmtI+8Rs/bKyJznpP9Lq9hBgMliNpgDaYptp+I1mT8omL5JA9zEXaPih/JI/5L+wH3gwgyXgTyDUv6Q4RPBihXf8Q5SqTUqlnf8yfMVHlFnsV4y5oxS1pWN6SD7ZRDBNSJxJhQGIxC4dInnnEcEsj1JgXhuieOUK44QHE1EHBhIHveEKAxJCBMEVBoAxIiRVkVSHaVjfEdLhwI0NGeLHYnCDC0DdDJc4JDqIA4kD3iPtG1Vll/NaJXIKxHyS8RwSyT36ngI79QYp1o+JNkTkZi/wClBH/2aI2f8V0/5chR/rWB6JB94TSHuNCM07zAPGWWj4n2lXyJlI8Cr1J+0Rlo20ti856hwSEp9hC4DJs0NbRe8mX882WnmtI+8Yyj9RP+qaviVKI8yWh9ZdjZ02kvCtYrhS5OmrNBkeTRrRtzY0f5yVf0hSvYNEbaPidZh8qJq/BKfcxQrTsxaJdFyyk8WiQuDY1c5bzXlyg7qZyaOwbIZd40D6xVK2MVlssjXOXRE1aPisf8uz/8l/YJ+8Rk/wCJlqV8olI5JJP/AJGJmfs5ZrVgkypSpMxLAsAvukHvrViAYEByT9VAYr96bDT7PMwrGJJDpVLBUFB6kZM2rs0VQ1MJ+HmN1STwNZ+2dsXnPUP6QlPsIjLReE2Z88yYrmtR9zEzM2alhJPbgEByKKI4EJLiGKtn5rgITjxUSwLnhhziyNkZdByolFZaIwpgIciwrxlGBWIFiGLuCzRMWLYa1zA4l4RvUQPTOHKaj1eCpc9CvxzQva7MZasJYtqMjCIhp5GEIgZS1JViSSlWikkpPmIMI6GIn7s28tMogLwzk64u6vwUNeYMXO6tvLNOYFRlLP0zO6PBXynzjLI7DvhDWUbshbwqkxiV2X5Ps3+DMUkD6D3kf8Tl4NFyun4mpLJtEspP86O8nxTmPB4MD3F/TMMKJnRHWC85U5OKUtKxwLtzGY8YdgwsEsjoKjnhsDBu0MSEYhN+JVsVkZaB/pQD6qJhjP2rtUz57RNY7lFI/wDFor6FwulUXMypDuZOKqqUVcyT6mOSoQgmFEiIkkLAwIVCbQcCAYcKgUQ8um551pWUSEFZAcswAFA5JLARb7HsX+nUjtkpnTCaygSQA1Hw0biSORiqyyMFll1dbm8Iv2zt0SDY5UuUqXOSEg0KXJNVEpVR31SUmGt+XRLkoxS8cuY/dwlaVeoKh4FQiDmyAhlzZiJYTkAcKEcBvPQgdpbNecyTKRZ5oXLmOpL/ADUYsCa4SDyppriq1cbXtX9GuzSrdhL6C1j2ztUpJE1HbS0gupTlVBqC7vyGYhW7pv62eVWScAwSpSDiBSCSlQIPdNU5UemlYc3NdkqZIXPtCVd9ipBSRhISAsAYkqHeB36RGGz2aUtS7N20sqIJKVCoQaBlgkV4mj0jLdOMvek1nuX2NOm08nBqpPPblLHzLPMnyZUlcp2LFAWQlZWU1wrQG1LYSA28ZwNjseAmZNWoy/8ALSoFEll4Qcbu+QYKJSG3mGV37Ro7SdItmFUwK7pQll4DKT3zhAKlHvORqWyaEryvSZNBRiaW5AABGIYnBU+uuX4iprbwZ0s/F1F5Wyd2rmKnlkIassTcKMQJ0Fa0oN8Eu2/7PgKEWbslZ/wlKFN5UnvbqkGsMP0bFnC3Fc9RxziPVs6iXaZS5UxcucQpgkuE6nECWCS47urxOV7lWkn3+v1KJaeyyaUJ48BxabGSoKlzXIy7WUmaR/7ksFY5lAhaRsxapc7tpyFLSvMyZhNCKMggKA4CBtKJ7/xBZZpDOf8ABm8KpeCSdoZ8or/hTDLCQ2K0pYEOS2B1KfcwyivTTlbPZJLz/OSFnt9P8aTXemVjb/ZwWfs5iEzAhbh5jPiZ2A+bIajxiLRsqsoC8aQDvSt3pSgNYl7+tyrauX2gEtKM04VHMuSFEuSwAiw2BCcDhctRR8vP6lEO77mfMx1ba7qEtqyvmPTWU3y954KEnZmapYRLAmLUWSlIXiPIKSN0I2/Z20Sf8WRNR/UhQHnlGp7LbWWNBmJtMtl4n7TsysYSAKkAlId65GLPbto7KJC12eelSm7iRMUQTxQpwwzy0jRVCyyKaM1l0It88HnR4AiLdMRImT1rnpVMSoutUo4FoKq0DYTybyg20OxkmXZRarNaDMl4gnCpACwToSkkPwLQSzF7ZLDNPs8xU4PKfavqU+OeOKY590MqDyZykKxS1KQoZKSSCPKLTdPxJny6TgJyd/yr9KHxHjFRUYKTDEbPc+2FmtDBEwJWfoX3VeD0V4ExNPHnwqicujbe02dgF40D6JjqHgfmT5+EAZKcmFEiCpA0hRKIuKQ6YVSIKBCgGsRGKAQYI6/EAgZBnMTuzF1dpMKxNIlgpllnSolYcinyihq7xTbdGqLlIvqplbJRj1Erk2nnXdMWpEsdopLDGDQKyNCFO9WcZVjRTbSlwtsRYqIPeVQOVH6Rz3Uhtc11WMuqQiWtae7jDkpObh6Y/wDVU7mhGcgokKWlOMypiFkYF4Sy+9ixVUGzfQRxLtRDUSVcc8tZ47zq00KlOyz0S8CZu/ZWXPa0WsOlB/hoJ7pJyDUfTOHM/bSz4iQVKUBhxBNAP9IJFHiO2k2sa71zFrQJxBlSZaaMpRIMxuCavyhnc2x8u23fiSky5qzSbjJbC2MrDslJD0oX84sv0rpSrk2uzgpV8Z/7I9v5/wCnJvHtlKwzFKUxYLUnEQB3mdTDwESuztyCdKlzVd1K00xEANiJCneoOYbfDXYfY9EyXMmS5Zmy0rwIWmYJcwsVErwLBlrxBSaLNA0TluuGdKrLnBIZsM5PYkNoJiQqUTwGEQS0G6OY5/gvj/lLJe45bfT7DC0ESp0xbMVlsZQFUGTEAsGYAGpLuUCsO0FC0vLKRoQ7o+YJBcO7r7r/ANeFwHJbPZcI/jMlRPymcCVcUpllSl/7QYLeFxIMlalyylCUKUon+EcKQ9VzMU2gBzliIvSSueWsPvMs5Vx4jLLIq132lKFdkQzkY9cwwS4qMLF9cXCI2wzk4sc5ZlIqXzUsmqRuSCak7jR9ELJYZhWo2iTOAThSmhASVYc1FgThOlXiyouCamWCEyApPdSqYUkAO6VVoCCfbdFtekjhytaz2LJdffHTrZRy/wDlLH7R+5CX4Ey54KlJQicErxKBIS475ZIJIGFRYR1qkykWeXaSq0fp5uIJmmShsQfD/CEzGErwllPpUaxM3lca58qQO4taCUqKVpCXFXSolmcb9Yf2GyWmXZzZzKsi5RBGBapbVq2ETMIrVgkCMOk27MSi208P0OLbGpWS3Lrz8yk2y6Z1plyUyUpWZie1GE6AAKDnJSMQBT/q1iMtt0WyysVoWztWo8/3i+TbrtUpSJyZckCzoUJcuWuWlASU98NjKiSAKkk7uNSvPbSZa8CVSghKV54iQSzEE6M7+Mduq2Moyk8p/wAmG2mLzOGeCW2btaJMsomdopRLBqkJAciujuW4xHXncUq0z1KkzzKWW7qwwLAjNJLVIzEFm21+6pJFdNE7wHrxD8eTSbZgouSU/wAigBh4g/uYwQU1a7auG+77dDuTdH6eMVLf4NcfMsci5JkpDzE9rLSlyUKBdh3gKd2u7OI++LmlhCz2ayzOlLgmuEEJIIfWu+C3LeipZKFzOzb5WGJJauWbH7xObSbSIkylTBixGqCMnxIJelOBoM30hKWoVv8As5z0fl3jqujtxX7uF0M7tdyJwKXKWrufPLmJKFp+xzeIiNCvO8Jc8CfixdtLKVDugulPeBbIjJ+MDbdgLOZYmA2iQ7FlJE0VDu8vRtXjdG9Je+VqG7oZ0YJFsnbCTCCqTNkzkgE0VhU3JX5ivXjdc2QQJqFIJDh9RvDZxfCyM/hZCUHHqMjBFQcwUpi0gMQh4WRLgyJcOrPZFKUEpSpSlFgA5JOgAEWtlOBJAiUufZ+daV4JKCo5sOqDiWA3xctnfhcsqH6gKxf/AMpZGMPl2iy6JA5urcmNHTc1ksNnxWpUqVKBfsw6ZTitQe/aFcVvwSIj1LEucFDs/wAP5Uqxrmf4sxBBXNr2TjumXJH+YA7mYaOkNwm9ktkrDJSpKZs60kqSoiXJWlLgFmJBfPfEBtT8aEzJqU2SWTKSoYnAeYxcJbIIOo1i9z/ifKQgMEIcAiUHXMHBSEAYDwUREZQrshtmiUpWUyUq3jy+5L2S7QkNKsISP/VWlP8A4Jxe0OrXds5cpSFzZMmWpJSoS0fSQxGJZbJ6tFOu3bybaZyUFXYoWDhwhOIkVZvpo9XLkQ9v1CZUsTGnWiaH7MHEsqOvdSGZjUkUeK4uiqWIrnwRDZdb1z6sqt/3FJFoEuQO0QgBONTLJVrhIDMHbm8N71u2dJlzpdlTaF9qAiYJctSgS5xMUiiAlhTOLpcO1tsTZ0pXYJpW6qISpCQColIYpowLZ6QpeO3FslpddiVJSXAUtQPeYsAAXfwjNOEZTds236HWsjb7GFUYpRj/ANlz6dSA2Xt82wS++pSJSg+ApHdUwCisEYgaN4V4WdXxETLTinSyqWcpkp1iv8yRUe0Uu7LKq0BQmKKkfUSSHKi4AOdankRDPZxlTlpQtSEJBGhBLkJCk5ZZxz91sJbq5PyfT+iuVEZLLLNenxIky8X6GzGYskZJEtJfeQHMMrnVbLbOE21BUuTKBV2aSoIUr6XS38RqnwGcSUnZ+XJIMyzS1Yq4klbcciCOqxZbpu1OAlASkE1GJSuH1d7wjStQpxxXJ7+5rH8PHqYlHbL3lx2PP9EeLUpRpLmnmAgf/IoH0it/Ei1kSpchBViX3lDOgZh5+wjRBYAKkhuTe8ZNfMybaLfOKEqJTjwhqhEuhYB3PAPmIyqiUMZXU6OlrjqrVBv3Vy/JffoTGxAtCLMsT7OianDil/xO8Sw7ikhLAUAzelc3iTsKjiCrTIs8pBDgBwsbgQaq9Ig9m797FWeJL95L5cRuP5ietq5BBmIpnTRQAGJxpui2ympLcorPbx2l92lcbnGfR9GO78mplWQzpNmE2h+rDh4rGoBzHm0Z7dl4pkyEykSR2hLBGAsVGjkkkzFHnFxtV4ky0iSklKlJQFKp3lEAEFJyAcEO4asQl47NI/TpmylskkBUtYHcXmU7xWvrFE4R25UUl24/OTPClwlxznsKrakrRiM5JADhLJZyKH5UkZ8RlD27bGohKsImJVv7vnuUNFM1K8QmbPleEJWsFP04yAXLkJO4nfFj/wDyCJcgOCR8qQvDMUSKMneRxYDXQGlWyjh18/n7EraIZbcXF92Oo2lbJ9qqjlINAhJWRzWrBL8iYY7SbLLmIMiWwCSHEyYgHEKgJolIxBbsdwL1iauqYZUozbXJezqUAmUFLo7lygUmPriG5gBEFb0TptrnzUASUEulCBgOBIASCPqURUuKEx1pWJxi18XjnnyZhq0tntJJdEufD5dpHTbiVZrKpCxOkuEl1JxyypAJBStLhLkNn9UR9yfFOfZ5nYzMK0USlbOpI0cOygPA8YtGzl5jtFSlz1JKvkmDupCt01IbEg7xlrSoLtrseFtOl2dKrRK+dAOEzABipgGFSwHOTLTUVCkjRXUrIttfvkG3XYoWe76Fju6+itOLDJKilwpDpJ30XkPE5Rlu2t7CfaSy8eBIS4ydyVNwr6Rd7jvGXbLACjuKwrQoMXSogjxFRGYz7CZS1IU2JJKSxceB3Rn0eFKUe1Mv1TjxtXA27Nv3gpSIVIghEdExCQTnEjc17rs05M2WVAhwWJBKT8yXFQ4o4qHpDPBSFFDnFhUadfHxplSpCZd3yMKsIJKwyUKIqAB86nzUc21jOjtHOtFpEy1L7bF3VBZGHCfpAyRoRkHA5w3A69IFKaVA6NIOO0k5voi+WD4WzZyUTrLKkYHJSVLwqd9QUmnM+USdi+HF4JWVzZSV54UoXKYPpXC3hFf2T+IdsscsWeV2akEkp7QEkE6AjSlIvV17cXnMQVmTJCdCcKQW3OoRjtlCvieTTVVKfwteoN0bFmWvtrUkSUSu98yXOHUlJICB6u2+LJctv/VpVMSpciUFESlUSZiWqts2dwOUZ/tXe9utqpclcvAgmoSzKLYgSyjipUaZxXrFLti1mylcxEmzuVVSnChyQAVMAS7ByBXcIo3QmsR/lr+OS22DpSzzJ93RGo7V3iiz4Cq02pWMs0qZLSAzOSSCakgeMQ9xE3gSkEgS0AuuYqZicsVYmzI1ZqndFbm2pabYizlKxZpUzComUFLUmZUJBbFgdSUjCSSQpSiTSL1YbpMizzZcnD2q0pQWJpjUXAxF2CTTgPCCbrkoxfX9n9TPCy2Lk+Gn0716dCORsXbpc9Bl9kqVidTLzcFzUDfSugikTtg7ws8wzEWeYFFeMmX3w7uzJJpG8GcmTLSlw6UgDwDQndlvTNUvCpwCGqDzy4w8Q3bV1JxtmluaImzLUtKAoNMmADD/ACgNjJ3VpyB3wreMxOJMlCFKwp7xTMMqtGSpSe9V3YQMmcBMnzPqKuzQ+jJSSfM+nGCoSNMzmd8Qo0ijNyf4l93y/RFCty9yGMuVMfuyrMjioKmr81mGF4SVqUkzlLUEYkhkhAZWE/5bFnAzfKJ2hEMbwmKwnQDIt58460MR6IU5uawyl37cxlze1loZLVAHdZmHXE76PLjt5SothdTBlOxH8p47j4GLKiyY0DF9QyVSKffNzT7PMCkS1TJSmBYOU57n8+UZdRVl74Ha0erhZX7C/wBGTU6xKUypKQzGrJZLu/fUKUJGcNUrlyxhUszlaIlhw/8AUfsInJWzEvCn9XaFKADiUCzPUgs6lHlCc/aSVZ5f/wClZgdHbC3Ej5leJEVQ0rk9z/PQctbXXDZnK6ZSwvDMnl/svMqVqss5BJUFBOJyFAAoxkqSklnZiAHqQPGJq5LvlhInKQZk0v2csJxE4Se8E83qaCK2u8rQu0KmmakTCSCWBQsChlkZFNMiDlFju/bdcoES7PZ0k54cQruNSwzYZRzKK6nqHLPo0addZbTp8Ncdcp5WO7v/ADsI++7baVLRMtMmZKkoW4StBYqIKUEqLYlB3w0yMSSJcu1JS5AmNQpfPXC9VaFsxCF93/PtiZaZiJaUpViwjF3qEAFzTOKTtPe86yTpKpRSAQrEjNKmIZ6u9aEZR0dTo7bJe0qymu/OH8zzNP8AkoxklGXPcu4nr2uIODMSApKsSJiaOWbvMwPjvgbDtQpHdmDElCdSxSBVgoVABqNxDparnubaeTeKOzUrspzfKo0UOP8AOOIqPeG2ssxsqGUosvJLu507wzSPmflrGSq+UbNkk4y7vt4HS36e+MnPr493hjt8H5kHeO06e0mLlJQDMLr7NJQlR1KiQHJzOFKa6xBJqHhSUgGoHXKFAmO7OW7swcyKx2iA6MA8LKEJqT08V4J5ACPxBwmOZhuaFBWJEAuGBCa1g2GDpRo/KARJbLWlMq2SlqDpxYSNwVR+LAu0ehJezSMLOPBO+tHy3x5ss68KgRmC48IsiturbMFbVN5JOHwoBFM9PXZLdJcklZOPCNwkbMSkVxLPMij7qUihbezZcif2KFMLQjEouHdJKR3sxoRuNYz6bfE5Xzzpyua1n7wynnGXLvvdy4h10Vwe6MVkjOUrFiTePM2O5JUn+EZbzFFIS7vhQnIF9AQwzL5mJi7pCUrnLSoqXiYOcjhTUe3hGS7JbTqlTUIUVlJUMSUskqGTAnIk7s98a5c6SohawElRJUkZJ3J8AAPCOfPT+zy4vlmpPtfQlbJYzixrbKgMKps0tDqSADXL7wjarcoOcPdSc3HQiKtt64ZKyAwAJ9DFtUYLhFVs5JZYxu5ZUVKVliWUjgVEv7V5bofY6HxPlDG6Zw7NAFSZaVH014knyMSklQIY9CNMUQhxBZE0SmIyrDjEycmrUaQhLU9KUp5PCFpWezYFlKUGfm0a4VlU54HpFGhuVlIcGm78bo6VNJSk0cUIB/MGUlsunpClHHBKMsjcICjx3RXNoMNnUFqIShasOLQE5BW59+/nFnNn3Uhhe1lTOlLkzhiQsN+CNxBq+8RSuvJfGyUPhf5495WJ12ImklIwkOW+hRIzLe4iBvVKbKkTVEiYrumW5qfpJLMUjN4jJN6Wi7p6pC/4ktJpxSahSTo4q2TxF3/farTPMxThOSBoEj7kuTziFujja90n6rq/P7lsdfOEHXFcPsfKXl9F2AzNprQfq68IZ2ieub3piiphTOmUGRKbrKDkUfTr1i9/nJzYaeEHuS5G6bMKEBiNRQ8/3hW8J65pBmKUspSACrNhx194HC4p+8FblENqb3PqaAiE5Ugq00gyk6uPaAL6uxiQ8hMMJqEKK5QVVS0GADtXiKdcoFqa9f2g40fyzgze+mWUBEKBTWDKRxfowIGvu3Qg3XHyhgAlGefW/wBIUdxpl1ygqZZ68YOEseG+AAyR6fiA1gxTl11lHM4zO85QACUUzjS7J8S7MEMErQQlg6XDgUqDGaAAcuEAqSNdYotojbjc3x3Bk1y5/iDLmKSiauWkFJJJLDE5YV4NBtsdoJf6dQSpCgSASkg0O5uXrGRJl7n5P5xLbN3N2toS4OFJCl5CgI04lhTfC/T88SZnnXOXG42KxSUJSKVYU3UYelIcJwl6Ecf2hKROSAHP7nWAmWtskFuYEWvbHqzYoykuEN5qiFmjVIPkz+0N5s8pkFZqp6Dhiz9DWF5s5K9XIooGhY5P+YTnTD2FnLODLbyKq8f3jQpbVuKdm+ezoxvdt5pW6kqSoYmLEHTItEyhW6KTatnJMxQmSwZMwFwpAAr/AKkZHjlFqu6diSHIxAV3HwPjDc4zF7OVfDHs5IKSCzanrKGaJDApNRof3hyLxSFlCUEqGbkYR5O5hG3ImkPjUDoEsB1zjJOUYvk0QrlPlGffEa6wUpmtVBwHilQceRf/AJRRA0a5eUjt0Ks8/uqWO5NSlw4YjEkZEEDKMuvCwrkzFS1jvJLHUHiDqC9Dxi9NSipLoVtOLw+o1UXDHrjSCDPygyQ1XECUVqIiIIDXdAEV4coVwncwd+utYIlVC3nAARXEQVQ3ZQqoa+0FBgARUipr9qQTDqYVUmpgFA5QwDgPU+HWkCD1pBlBg9WPvy6ygyFCvXvCALhbcOhn6wdIoSM/39mgC+h9fWDJSScvbSGACTvFNeHRgyq9cIFJoM+XWcGljl4+UAAS6GrcvaDPV+ngQw39aCOSAx/OfIwAcjeWArl1ygVNQN01BAkv16c4FOdfX0gAEhgeUT+xix+pZ6lBA80ke2Q0eIA/avm0cmZrluOR4MRDXDEzU7JNUFqQpRKlKoo7myG4DdE0ZJQ2baxmmzm0M9VqkomLK0u3eYqFD9TOW4mNZMwNGLUxSsydDTybrSIK+yJeGYkOxAIydKiAR9/AQ+EhRslnp8qS7czEbtlMw2SaRoktz09WiN2S+JiTLRKmJS4DYSW/4n7GNmji5xaXyOfrrVTYpvpjr9xS8LKorC0s6RxCjnRxQvuIghvdMpPaKCgE4SugKQSsJqxJGb10dnaLW1ltYISrAs6FgfWh9Yq+02y86VJmg99Blr72oYFSX8QP2gtr22JpNfncX0SrvrbjNff17/AlLHbEi0TE5HGSOILGnnE+e80YvZ9rpycAWErwEYVsQvDuJyV4h+Maps3fyLRLBScqEag7oyXwxLd2F9M90Uu1Br5srocByK5Rj20V4pnWla0hWEMhOIuWQMId9aO2jxttrEZfttsxgKp0sUNVDcf5vzBRbj3WK6rctyKclIZ+uEBSnR/tBjx1eucCFZg6ajWNhiCITAFAekKPTlzgqlZ9ZacIAE5o8PvHLB49b4UJod/HL9oIoP1SABEg1GsATT9oVVr+XgCGr+YBgAZOKZjodUg6Q54674KVj78KQZTDXrowhAlNa/br+0GSdNevSAej+enPpo5Ibxy3/wB9YBgqL9czBwMuvDfl7R2I8vvvaAWGydtetdYBApO89DnwhQZscnrnlCVefRg4U/XKGAYjKlN3ruguN9Rv+0CBXXw5hjx5QLlq9awgOOXHr9vODY2oet0DN+amuYyG9zugVK8z9ju8G8IYD3Z4n9XK/q+xjYUK7o5RkVwTGtMnLNvMGNbl/KIwan4kdHS/B6jDaGw9vZ5kt/mSR46esYvarOQVAhmLF9G96vG7TkUjKNppGG1rGhZXp+0WaSbTaK9ZBNKQxuzaKbJYP2idEqOXJX9xE/b/AIhTF2ZclJmALThIOE0NCAfmHWUVkIGVOujB0o8t/nHV/USaw+fM4v6Kvfvjw/B4+YmGbfwMWPYO8OztCkPRQ8yPuxiBI4edINZpplrC05prwpp5Rjsjui0dCuW2SZsxmkh4a2qR2iSDuhvs/e6Z0pJBzFYk8EcpxaOupJox6/bsMiaU6GqeX7ZRGFP7NGk7cXPjlYwKorTdr6e0ZziG6njHRpnuicy+G2XAkRr++UFyyr9oWUlnakECRUnJqBtdNd8XFARJDwK0+Ry18I4MC/v5PHLV+ePnDEEwgHLP38IKD1lyeO7Tx64RylP00AwyVDyZuG7PjujnGbc9IAti4UaOWoBsvzxrV8oQChRrx3QAXoBpkHfNq744Zu7ZfcwZW/n7iADgHIzfqsGw1cHeW68YMUZEav4faCGYwYsxy5BtIAC5Gvlv/OsKJI8Y7FQNqM826rHTJsABt79N17QolHHKr0eEylWvDjxbnApTxZvGAAwm5DQ7/f8AvwgA4A4H19xBhL3ajw6y84FAAPB/3bzgAUkTcBSrMggvXQh/SNlsEzFLBGREYqFU69us41bY+14rLL3hIHlT7Rk1K6M26V9UTFoomMm2rmhdrUx+UJHoSfSNRt8xkGMcts0rmKUfqUrPxFOTD1haZc5HqpYikABQseHhy84VSnINmPDk+sIr1DfniIVlsxBfrr28NphACMhk9WgcIY1z0149coHAeqQCTTTpoAHtz3yuzLcOUE1H3HGNMum+UTkYkkGMlUMxppDq6r1VZ5jpfD9Q61ii2rdyupoqu28PoaxPSFpIOUZPtDdvYTylqGoL0b9j9o0Ky3qF4cJfGKRHX9daJx7w+XUeojNXLZI12w9pHggthdmU2m0EzKypdVPTEfpT9z+8WC8dhrIoTCjtEqKu4lJBToKAhyHfWJW5ZMqXJYuGDMks/OF7beiSmgAAFGi1zbeSmNSS5Mct1mMuYqWrNBYs/mDuMIBNdXh5eNuM6euasviJI0AGSRywgQ1La72jWuhifUSmD9+FXgRXOnXKA4FuB66pHTEbnqdatDEDMTUUapDwYJpxHj1zplAzUl9/3g+Jzo9BmfIQsAAFZDLxHLxzgM2pXXKBKBQihbRxkfSnWUDLS3gcm1bPKAYokEgj7fmkJpljXfR4GW/ChNNeGecLJJqHfXPz8OEAhJeb+v8AbmYFIBHHQ55aRwX3S277ZtrWDvy9mMIYUpqR+9RugUg+7eY0+8CKnr85wcIf9q10bn1nDAeXVs/PtBIkoUvCxWxAZ8hUip884C33RMkKadLVLz+YM44HLIxfvh3Yuzs5mhZeYflw90BJIzzMW5UvF/iBJHmPWM8rWmaY05WTCZch/lGIgaAn0EaBsjLWiSEqoXLA0LaPFjn2GUlfcSkcg3tB/wBAFJyii2bmsYNFVar5yRV4WsgLSoMrCTzjKkDfr++saNtApSSQrMIW3EYSx9IzrCyQOWesX6dYTKNU8tCoSWBctWCk9dHdBsWW7qvrHEDyyI940mUFKjl1SADVNdTApbJtefLOClefhlCA4q8uvWBCC3N2jn3vygSWzzPXRgAkrkvzsFpBql3HB8xyi52Od2oJFX+8ZuUP5cN+vWsXLYCdiJD/AChiDuOR94z2wXxGqix/CS027mFSW3RV9rL2/wAlBZ2xtmAfpHE+3OLptJeiJUpSgKtTidIyhWJanzJJJPHnxMFUM8krp4WEIqNA+vnT++UFdxlX0/EOuwU2gJ01MN2L7tM9TwEajEJzJL/KKA/iOVJ0f7wcUJpUvx8eNITIOjefkYBChmdNuqB1ujk5gsCXfQlxXowMtX0hg7Oc9dze0dKHez03ddcoQw/ahlOwp5dfeAKWoMuP4gES866hjzfqkLKLqAomunLjrAAktTnKu7IDJ/xAFLBtT92bnDhbZv7gjf4fmEzLrWtK/wB/OAApT3iWJGQy3fn2hSXkat4ZULdcYMZT7z5Z8GhNJYu7lmI3DT+0GADoGRNPxveFGIqNc9ecEws5S7ire1dc/WBUKtuGhPu1IALPsjtOLO8ubRBGJJAKiC+QAOXIRcrJf6Jye4oEbx+DlGTSx55H8wEhRSRnnpyIGRimVSfJfC5x4ZssmUkVf1iRssxJyjEk3nNTlMWKn61NkDvh3ZtqrTKU/bLKf5VMr1I3e8R9g+ws/URfU1XaO6EzkHQgFiOIjGFSyklFSUkip1Bb3EWyb8Q1lHyEq9Nz+cVdU3FiUWJUSSXIqSX5ftEqoOOckLpxljDCS/Ub33OKbv2gTXrhv8IOwBLF3pQ7sjyP2hPR+G9nHlnpFxnAUkvn4U45bo5HHrfCmEAUBeo1p5wTNvLrjAAIVWm/Tf48DHBNCHqPXlBTu4vl5mBJ3+fi8MAZfFi/25dVhexW+ZIVilljUEb/AA1huqhycb8teUAasXI+2lOLwYBPAvb72XOV/Ec8MhqIQFuAHdSByHvCeLj+MsoTKRSjb+uTQ0l0E23yxach0gguD6b3aCIAAJOdGryoW6pBZU4pLUz3cW84cfpioOjLWDAhraJ7hgwbk/D+8JFVSeuMO14QO8re7bxDYtxanj9oBhU5jkn2MKy/+qvtHR0QH2isxPt94CWrLizx0dDEKAVH+33Mc9P932EDHQxic0U8o5B7n+4f9Y6OhCQe0D+L4D7wNmy8/aOjoACzVMacIE5pgI6JAdask8UqfwZoGynu+CPU1gI6GRFEinjCklA3D5j9oCOhMYRRp4/YQVIp1ujo6EMVmirdZGAmCnl7x0dAAeWmnh/1huo59aGOjoBATMjwy8xBrOkYTzPvHR0AwrZdawhMP39zHR0NCYF3VWAaimdYf2xTFTUoP+sdHRIQzWkV5fmG8r5R/SfYx0dCGj//2Q=="/>
          <p:cNvSpPr>
            <a:spLocks noChangeAspect="1" noChangeArrowheads="1"/>
          </p:cNvSpPr>
          <p:nvPr/>
        </p:nvSpPr>
        <p:spPr bwMode="auto">
          <a:xfrm>
            <a:off x="63500" y="-969963"/>
            <a:ext cx="2286000" cy="20002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Slide Number Placeholder 5"/>
          <p:cNvSpPr>
            <a:spLocks noGrp="1"/>
          </p:cNvSpPr>
          <p:nvPr>
            <p:ph type="sldNum" sz="quarter" idx="12"/>
          </p:nvPr>
        </p:nvSpPr>
        <p:spPr/>
        <p:txBody>
          <a:bodyPr/>
          <a:lstStyle/>
          <a:p>
            <a:fld id="{3CEC4412-3F92-4581-ADDA-2B1AAEC5BD44}" type="slidenum">
              <a:rPr lang="en-US" smtClean="0"/>
              <a:pPr/>
              <a:t>11</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620000" cy="3124199"/>
          </a:xfrm>
        </p:spPr>
        <p:txBody>
          <a:bodyPr>
            <a:normAutofit fontScale="90000"/>
          </a:bodyPr>
          <a:lstStyle/>
          <a:p>
            <a:pPr algn="ctr"/>
            <a:r>
              <a:rPr lang="en-US" dirty="0" smtClean="0"/>
              <a:t/>
            </a:r>
            <a:br>
              <a:rPr lang="en-US" dirty="0" smtClean="0"/>
            </a:br>
            <a:r>
              <a:rPr lang="en-US" dirty="0" smtClean="0"/>
              <a:t/>
            </a:r>
            <a:br>
              <a:rPr lang="en-US" dirty="0" smtClean="0"/>
            </a:br>
            <a:r>
              <a:rPr lang="en-US" sz="4000" dirty="0" smtClean="0"/>
              <a:t>Q: Where can I search for online magazine, journal</a:t>
            </a:r>
            <a:br>
              <a:rPr lang="en-US" sz="4000" dirty="0" smtClean="0"/>
            </a:br>
            <a:r>
              <a:rPr lang="en-US" sz="4000" dirty="0" smtClean="0"/>
              <a:t>or newspaper articles?</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685800" y="2971800"/>
            <a:ext cx="7772400" cy="3124200"/>
          </a:xfrm>
        </p:spPr>
        <p:txBody>
          <a:bodyPr>
            <a:normAutofit/>
          </a:bodyPr>
          <a:lstStyle/>
          <a:p>
            <a:pPr algn="l"/>
            <a:r>
              <a:rPr lang="en-US" sz="2400" dirty="0" smtClean="0">
                <a:solidFill>
                  <a:schemeClr val="tx1"/>
                </a:solidFill>
              </a:rPr>
              <a:t>A: The libraries subscribe to more than 50 online research databases containing citations, abstracts and full text articles from thousands of magazines, journals, and newspapers.  </a:t>
            </a:r>
          </a:p>
          <a:p>
            <a:pPr algn="just"/>
            <a:endParaRPr lang="en-US" sz="2400" b="1" dirty="0" smtClean="0"/>
          </a:p>
          <a:p>
            <a:endParaRPr lang="en-US" sz="2400" dirty="0"/>
          </a:p>
        </p:txBody>
      </p:sp>
      <p:pic>
        <p:nvPicPr>
          <p:cNvPr id="5" name="Picture 6" descr="https://encrypted-tbn3.google.com/images?q=tbn:ANd9GcRo0ItaIsVTyaNjdfY84AQRW4AivPwE1SpsRV-ani9ZJJyUWW2iRQ"/>
          <p:cNvPicPr>
            <a:picLocks noChangeAspect="1" noChangeArrowheads="1"/>
          </p:cNvPicPr>
          <p:nvPr/>
        </p:nvPicPr>
        <p:blipFill>
          <a:blip r:embed="rId2" cstate="print"/>
          <a:srcRect/>
          <a:stretch>
            <a:fillRect/>
          </a:stretch>
        </p:blipFill>
        <p:spPr bwMode="auto">
          <a:xfrm>
            <a:off x="3438081" y="4572000"/>
            <a:ext cx="2367227" cy="1828800"/>
          </a:xfrm>
          <a:prstGeom prst="rect">
            <a:avLst/>
          </a:prstGeom>
          <a:noFill/>
        </p:spPr>
      </p:pic>
      <p:sp>
        <p:nvSpPr>
          <p:cNvPr id="6" name="Slide Number Placeholder 5"/>
          <p:cNvSpPr>
            <a:spLocks noGrp="1"/>
          </p:cNvSpPr>
          <p:nvPr>
            <p:ph type="sldNum" sz="quarter" idx="12"/>
          </p:nvPr>
        </p:nvSpPr>
        <p:spPr/>
        <p:txBody>
          <a:bodyPr/>
          <a:lstStyle/>
          <a:p>
            <a:fld id="{3CEC4412-3F92-4581-ADDA-2B1AAEC5BD44}" type="slidenum">
              <a:rPr lang="en-US" smtClean="0"/>
              <a:pPr/>
              <a:t>12</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3505200" cy="5083303"/>
          </a:xfrm>
        </p:spPr>
        <p:txBody>
          <a:bodyPr>
            <a:normAutofit lnSpcReduction="10000"/>
          </a:bodyPr>
          <a:lstStyle/>
          <a:p>
            <a:pPr marL="514350" indent="-514350">
              <a:buClr>
                <a:schemeClr val="accent1">
                  <a:lumMod val="75000"/>
                </a:schemeClr>
              </a:buClr>
              <a:buFont typeface="Wingdings 2"/>
              <a:buAutoNum type="arabicPeriod"/>
            </a:pPr>
            <a:r>
              <a:rPr lang="en-US" sz="2300" dirty="0" smtClean="0"/>
              <a:t>An </a:t>
            </a:r>
            <a:r>
              <a:rPr lang="en-US" sz="2300" dirty="0"/>
              <a:t>electronic catalog or index</a:t>
            </a:r>
          </a:p>
          <a:p>
            <a:pPr marL="514350" indent="-514350">
              <a:buClr>
                <a:schemeClr val="accent1">
                  <a:lumMod val="75000"/>
                </a:schemeClr>
              </a:buClr>
              <a:buFont typeface="Wingdings 2"/>
              <a:buAutoNum type="arabicPeriod"/>
            </a:pPr>
            <a:r>
              <a:rPr lang="en-US" sz="2300" dirty="0"/>
              <a:t>Contains information from published works</a:t>
            </a:r>
          </a:p>
          <a:p>
            <a:pPr marL="514350" indent="-514350">
              <a:buClr>
                <a:schemeClr val="accent1">
                  <a:lumMod val="75000"/>
                </a:schemeClr>
              </a:buClr>
              <a:buFont typeface="Wingdings 2"/>
              <a:buAutoNum type="arabicPeriod"/>
            </a:pPr>
            <a:r>
              <a:rPr lang="en-US" sz="2300" dirty="0"/>
              <a:t>Databases often contain </a:t>
            </a:r>
            <a:r>
              <a:rPr lang="en-US" sz="2300" dirty="0" smtClean="0"/>
              <a:t>full text articles or abstracts</a:t>
            </a:r>
            <a:endParaRPr lang="en-US" sz="2300" dirty="0"/>
          </a:p>
          <a:p>
            <a:pPr marL="514350" indent="-514350">
              <a:buClr>
                <a:schemeClr val="accent1">
                  <a:lumMod val="75000"/>
                </a:schemeClr>
              </a:buClr>
              <a:buFont typeface="Wingdings 2"/>
              <a:buAutoNum type="arabicPeriod"/>
            </a:pPr>
            <a:r>
              <a:rPr lang="en-US" sz="2300" dirty="0"/>
              <a:t>There are two types: general or specific</a:t>
            </a:r>
          </a:p>
          <a:p>
            <a:pPr marL="514350" indent="-514350">
              <a:buClr>
                <a:schemeClr val="accent1">
                  <a:lumMod val="75000"/>
                </a:schemeClr>
              </a:buClr>
              <a:buFont typeface="Wingdings 2"/>
              <a:buAutoNum type="arabicPeriod"/>
            </a:pPr>
            <a:r>
              <a:rPr lang="en-US" sz="2300" dirty="0"/>
              <a:t>They are searchable</a:t>
            </a:r>
          </a:p>
        </p:txBody>
      </p:sp>
      <p:sp>
        <p:nvSpPr>
          <p:cNvPr id="5" name="Content Placeholder 2"/>
          <p:cNvSpPr txBox="1">
            <a:spLocks/>
          </p:cNvSpPr>
          <p:nvPr/>
        </p:nvSpPr>
        <p:spPr>
          <a:xfrm>
            <a:off x="381000" y="304800"/>
            <a:ext cx="8372474" cy="12192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gn="ctr">
              <a:buFont typeface="Wingdings 2"/>
              <a:buNone/>
            </a:pPr>
            <a:endParaRPr lang="en-US" sz="3600" b="1" dirty="0" smtClean="0">
              <a:solidFill>
                <a:schemeClr val="accent1"/>
              </a:solidFill>
              <a:effectLst>
                <a:outerShdw blurRad="38100" dist="38100" dir="2700000" algn="tl">
                  <a:srgbClr val="000000">
                    <a:alpha val="43137"/>
                  </a:srgbClr>
                </a:outerShdw>
              </a:effectLst>
            </a:endParaRPr>
          </a:p>
          <a:p>
            <a:pPr algn="ctr">
              <a:buFont typeface="Wingdings 2"/>
              <a:buNone/>
            </a:pPr>
            <a:r>
              <a:rPr lang="en-US" sz="3600" b="1" dirty="0" smtClean="0">
                <a:solidFill>
                  <a:schemeClr val="accent1"/>
                </a:solidFill>
                <a:effectLst>
                  <a:outerShdw blurRad="38100" dist="38100" dir="2700000" algn="tl">
                    <a:srgbClr val="000000">
                      <a:alpha val="43137"/>
                    </a:srgbClr>
                  </a:outerShdw>
                </a:effectLst>
              </a:rPr>
              <a:t>Q: What is a Database?</a:t>
            </a:r>
          </a:p>
          <a:p>
            <a:pPr marL="514350" indent="-514350">
              <a:buFont typeface="Wingdings 2"/>
              <a:buAutoNum type="arabicPeriod"/>
            </a:pPr>
            <a:endParaRPr lang="en-US" sz="2400" dirty="0" smtClean="0"/>
          </a:p>
          <a:p>
            <a:pPr marL="514350" indent="-514350">
              <a:buFont typeface="Wingdings 2"/>
              <a:buNone/>
            </a:pPr>
            <a:endParaRPr lang="en-US" sz="2400" dirty="0" smtClean="0"/>
          </a:p>
          <a:p>
            <a:pPr marL="514350" indent="-514350">
              <a:buFont typeface="Wingdings 2"/>
              <a:buAutoNum type="arabicPeriod"/>
            </a:pPr>
            <a:endParaRPr lang="en-US" sz="2400" dirty="0" smtClean="0"/>
          </a:p>
        </p:txBody>
      </p:sp>
      <p:pic>
        <p:nvPicPr>
          <p:cNvPr id="6" name="Picture 2" descr="https://encrypted-tbn3.gstatic.com/images?q=tbn:ANd9GcRUQxcv-BSjcn-t9ChSLp-qnY9kjXqwiwuqRJTWJrNbJRyAFhdA"/>
          <p:cNvPicPr>
            <a:picLocks noChangeAspect="1" noChangeArrowheads="1"/>
          </p:cNvPicPr>
          <p:nvPr/>
        </p:nvPicPr>
        <p:blipFill>
          <a:blip r:embed="rId2" cstate="print"/>
          <a:srcRect/>
          <a:stretch>
            <a:fillRect/>
          </a:stretch>
        </p:blipFill>
        <p:spPr bwMode="auto">
          <a:xfrm>
            <a:off x="3733800" y="1600200"/>
            <a:ext cx="4837909" cy="3886455"/>
          </a:xfrm>
          <a:prstGeom prst="rect">
            <a:avLst/>
          </a:prstGeom>
          <a:noFill/>
        </p:spPr>
      </p:pic>
      <p:sp>
        <p:nvSpPr>
          <p:cNvPr id="7" name="Slide Number Placeholder 6"/>
          <p:cNvSpPr>
            <a:spLocks noGrp="1"/>
          </p:cNvSpPr>
          <p:nvPr>
            <p:ph type="sldNum" sz="quarter" idx="12"/>
          </p:nvPr>
        </p:nvSpPr>
        <p:spPr/>
        <p:txBody>
          <a:bodyPr/>
          <a:lstStyle/>
          <a:p>
            <a:fld id="{3CEC4412-3F92-4581-ADDA-2B1AAEC5BD44}" type="slidenum">
              <a:rPr lang="en-US" smtClean="0"/>
              <a:pPr/>
              <a:t>13</a:t>
            </a:fld>
            <a:endParaRPr lang="en-US" dirty="0"/>
          </a:p>
        </p:txBody>
      </p:sp>
    </p:spTree>
    <p:extLst>
      <p:ext uri="{BB962C8B-B14F-4D97-AF65-F5344CB8AC3E}">
        <p14:creationId xmlns:p14="http://schemas.microsoft.com/office/powerpoint/2010/main" val="76033011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81000"/>
            <a:ext cx="8458200" cy="1200329"/>
          </a:xfrm>
          <a:prstGeom prst="rect">
            <a:avLst/>
          </a:prstGeom>
        </p:spPr>
        <p:txBody>
          <a:bodyPr wrap="square">
            <a:spAutoFit/>
          </a:bodyPr>
          <a:lstStyle/>
          <a:p>
            <a:pPr algn="ctr">
              <a:buNone/>
            </a:pPr>
            <a:r>
              <a:rPr lang="en-US" sz="3600" b="1" dirty="0" smtClean="0">
                <a:solidFill>
                  <a:srgbClr val="1076D2"/>
                </a:solidFill>
                <a:effectLst>
                  <a:outerShdw blurRad="38100" dist="38100" dir="2700000" algn="tl">
                    <a:srgbClr val="000000">
                      <a:alpha val="43137"/>
                    </a:srgbClr>
                  </a:outerShdw>
                </a:effectLst>
                <a:hlinkClick r:id="rId2"/>
              </a:rPr>
              <a:t>DATABASES</a:t>
            </a:r>
            <a:endParaRPr lang="en-US" sz="3600" b="1" dirty="0" smtClean="0">
              <a:solidFill>
                <a:srgbClr val="1076D2"/>
              </a:solidFill>
              <a:effectLst>
                <a:outerShdw blurRad="38100" dist="38100" dir="2700000" algn="tl">
                  <a:srgbClr val="000000">
                    <a:alpha val="43137"/>
                  </a:srgbClr>
                </a:outerShdw>
              </a:effectLst>
            </a:endParaRPr>
          </a:p>
          <a:p>
            <a:pPr algn="ctr">
              <a:buNone/>
            </a:pPr>
            <a:endParaRPr lang="en-US" sz="3600" b="1" dirty="0" smtClean="0">
              <a:solidFill>
                <a:srgbClr val="1076D2"/>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1556222" y="990600"/>
            <a:ext cx="6292377" cy="531044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CEC4412-3F92-4581-ADDA-2B1AAEC5BD44}" type="slidenum">
              <a:rPr lang="en-US" smtClean="0"/>
              <a:pPr/>
              <a:t>14</a:t>
            </a:fld>
            <a:endParaRPr lang="en-US" dirty="0"/>
          </a:p>
        </p:txBody>
      </p:sp>
    </p:spTree>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data:image/jpeg;base64,/9j/4AAQSkZJRgABAQAAAQABAAD/2wCEAAkGBhQQEBUUEBIQEBAVEA8PFBUQDxAVEBAQFRQVFRUUFRQXGyYeFxkjGRQUHzAgIycpLCwuFh4xNTAqNSYrLCkBCQoKDgwOGg8PGiwkHyIsKiwsLCwuLSwtKSwpLCkpLCksLCwsMCkpKSksLCwtKSwsLCksKSwtKSwsMCksLCwsLP/AABEIAOEA4QMBIgACEQEDEQH/xAAbAAABBQEBAAAAAAAAAAAAAAAAAwQFBgcCAf/EAE0QAAEDAgIFBgkIBwcDBQAAAAEAAgMEEQUSBiExQVEHE2FxgZEiMlJykqGxwdEUIzNCU2Ky0hVzgqPT4fAWF0Njk6LCJFTxJjREZHT/xAAaAQACAwEBAAAAAAAAAAAAAAAAAwECBAUG/8QAMxEAAgIBAgQDBQgCAwAAAAAAAAECAxEEIRIxQVETYZEiUnGB8AUyM0KhscHxI+EUNNH/2gAMAwEAAhEDEQA/ANxQhCABCEIAEIQgAQhIyVIGzX7EALJJ9S0b79SZyTE7T8Ei5yrkrkdPr+A703fWOO+3VZIucknv3nZx3KMlWxR85O0nvKRc9MKjHqdnjzwNPDnWX7gbpjJpjSD/AOQzsEh9jVdVWPlF+gp2wXNr1JkuXnyhw2OcOpxUH/bKkP8Ajt7WyD/ilY9I6Z3i1EPbI0e2yHTYucX6MhWwfKS9Sabicjdjyeux9qXj0gcPGa13VcH3qJbMHC7SHDi0gjvC5LkrLRfiZZYMbjdtJYfvbO/Yn7XAi4Nx0bFSC5dwVr4zdji3o3HrGxSpllZ3LqhQdFpMDqlGU+U2+XtG0etTUcgcLtIIOwg3BV08jE0+R0hCFJIIQhAAhCEACEIQAIQhAAhCEAC5fIBtXMs1utM3vvtUNkZO5ZiepIOchzlVtJdO4aS7G/PTjVkafBYfvu3HoGvqVoVysfDFZYqyyMFxSZZJZQ0EkgAC5JIAA4knYqpi/KLTQ3Ed6h/+Xqjv5529gKoWJYvU1xvK85L3DRdsTepu89JuelFPhjW7fCPTs7l1K/s+Ed7XnyRzZauc/wANYXdklWae1k/0WWFv+W27u177+qyiJqeaY3mle8/fe5/tNlJNiSgjW2KhX9yKQl1yn9+TZFMwZu8uPVYJUYSzge8qSEa65tT4j7llRBdCM/RTPJ/3H4rh2Ds+8O34qX5tec2jxH3DwYdiGGFFhvHI5h4i4PeCnsGN1kP1+dbwf4frNnetOzGuDGok4z2mk/iR4XD91tfAe0WnTCbTsdE7i27m9o8YetT8FWyRuaNzXt4tNx/IqmzUod4wB60zbSPidmge5juF9vRwI6CsVmgrnvB4f6f+jFdbD726/U0AlL0WKPhN2HVvafFPZ71UcN0tuclSObdszgeCfOH1evZ1Kfz3FxrB1gjYQuRdTOl4mjVXbGazFl6wvGWTjV4L97SdfWOIUgs0bKWkFpIINwQbEFW3AtIxLZkthJsB2CT4O6FWM88zVGedmTyEITBoIQhAAhCEACEIQAJOaXL1r2STKLpi+S6hshsHPSMsoaCXEAAEkkgAAbSSdgRJKACSQAASSTYADWSTuCyrTHTB1W7moCRTg21ajORvP3eA7Tus7T6eV8sLl1Zl1GojTHL59EO9K+UB0pMVGS1niulFw+ToZva3p2no31mkw3e/WeG7t4pWjog3WdbvZ1J+xi7sIxqjww/s5XDK2XHZ6djlkaWbGu2MSzI1Vs0qIm2NKNjSrY0q2NUbLpCAjXXNpwIl0IlGS2BrzaObTvmkGJRxBgZGNcGNPjEk3RqckYGLo0m6NPnRpJ0asmVaIyppA8WcO3eEjRYhJSGxvJCTs4dXA9GwqTfGm8sV9usK7UZx4ZrKESr34o7MnqasbK0OYbtPeDwI3FdlyqEUj6V+Zmth8Zp2EdPuKstNVtlYHMNwe8HeD0rg6vSOh5W8X1/hmiq7j2ezRe9GtIed+blPzoHgk/4gH/IevvVhWTtlLSCCQQQQRtBGwhaFo7jYqY9dhK2weOPBw6D8UiEs7M3VzzsyWQhCYOBCEIAEITeslsLbz7EAITzXPRuTdzl45yrumekPyWDwD89JdkfFvlP7Li3SQiEHZJRjzYmyxQi5PoVvlA0qL3GmhPgA2lcPruH+GOgHbxOrdrrVFSZdZ8Y+roSNFBc5j/5PFScbV6OEI0w4I/2cRZtn4kvl5HUbE4YxeRsTmNio2aooGMS7I0MYnDI0psakctjSrY0oyNLtjVGy6QgIl2Ik5bEuxCqcRbA05peGJPuZXhhUcROBgYkm6NP3RJJ0aspEYGDo0i+NP3xpB8aumUaGD2Ju9ikHsTeRiYmLaI+WPuTKmnNNJvMTto9/WPWpSRiaVEIcCCmNKcXGXJmeyHVc0TIkBFwbgi4I3hOsLxN1PK2Ru7U4eUw7W/1vAVcweqLSYnbrlvtI9/epQlea1FLoscX8vgaa7OJcSNepqhsjGvYbtcA4HoKVVM0DxfW6Bx4vjv8A7m+/0lc1aLysnRhLiWQQhCsWBRVRNmcT3dSfVkmVh6dSiXOVWysmDnrIdIsVNZUuePEB5uPojGw9ut3ar5ptifM0rgDZ8p5ocbEeGfRuO0LOaWPeut9nVYTsfwRydZPikq18WOoWWCdxtSMbU6jat0mVghWNqcxsTUVTBtcPWfYlmYhGPrjud8FmlbDuvUt41a2cl6oexsTmNiYMxWEf4g7nfBOGY1B9oPRf8Ep2w7oYr6veXqh+yNOGRKPZj9OP8Vvov+CWbpHTfbN9GT8qU7Y90MV1XvL1RINiSgiTFuk1L9u30ZPypQaU0n27fRk/KqO2Pct41Xvr1Q75peGJNv7V0n27fQl/KuTpVSfbt9CX8qjxY9yfGq95eqHDoki+JIu0ppPt2+hJ+VIv0npftm+jJ+VWVse6I8ar3l6oUkjTeRi4fpLTfbN9GT8qbv0hp/tW+i/8qYrYd16lHbX7y9UdSMTaRi8fj1P9q30X/BN341D9oPRf8E1XQ95eot21+8vUJGptI1OI6lkniODurb3bUnI1aIyT3RGzWURdXGQQ4aiCP5KVgnztDhvHcd4TSViTw59iWnrHv9yy6+rjq4lzj+wqHsz+JLUdY6KRsjfGY4OHTbd1EXHatepakSMa9utrmteOoi6xglaHyfYhnp3RnbE/V5j7kevMuJW98HRplvgtKEITzUR2KSawOi6jnOS+ISXkd0WHcE0JS2Kb3KDp5WZ6hsY2RsHpv1n/AG5FCwtSmKT87USv8qR9vNBs31ALyIL0tUeCuMfI4zfFNyHEQXVU+zdW/V2L2ILmv8UdvsWfUtqttFdS3GiTRddHuT2IwtkqsznvaHhjXFrWAi4BI1l1v63rur0SpG7Ij2yy/mVndVhrG3FxkbvtuCSxqGOKIvyZjcDW94GvqK5MYrqjoQ0VEYJcK+aKNU4JTt2RD/Ul/MoyejhGyJvpzfnVmjxKnLwJoLNJsXMll8HpIvrCr9ZNHDUODmieJr3tAEhaHt1hpzt7CtUaoe6VlpqV+WPoRM/NjZFH6U351HzVrRsii75v4i01+A0LqE1fydxAgdNkM8wN2gnLmzcRa9lVtH8MosUe+ERS0c4jMjXR1DpGOAIBuJBtGYat+vWFeMamm+Hl8BU9LWsJRjv5f6KXNjVtkUP7/wDiJu7Hz9jB+/8A4iUxzAJaesdSmz5RIyNuXZJny82RwuHN6lP6Q4PS4QWQywfLqt0TZZHSSyx08YJIDWMjILvFOtx4cbDQ6qNsRTyZI0J5bSWPIrX6fP2MH7/+Ij9PH7GD9/8AxFZpKTD6zDp5qeB1JWU7GPdG2d743tLw3MM97t1nZYg223F63ozozLiE4ihA2Znvd4kbN7ne4b/WBVUtNuKWO5Z0JNJJPPZHP6dP2MH7/wDiLz9OH7GD9/8AxFZtIaXDsMf8nbC7EKloHOvmmkjhjcRfK1kRFzbcTqvtJvbzAG4biEjYJad9BM85Y5IKh74nvOxrmy3yk7Bx2XCr4dOOLg2+C/st/wAeOeH2c/XkVr9Nn7GH9/8AxF5+m/8AJh/f/wAVK4po3JFXPo4/n5RKIm5BbnCQCNR2ajr12FjrtrVrxTROjwiFhrs1bWSAlsEcro4WAbS57fCIB1X37hqJEuuhY9lPPLYhUZzsljyKf+mv8mH9/wDxUfpr/Jh75/4incJxDDamQRVNH8jDyGtnp6mY82TqGdkhcLfe3cODfTbQWXDJBc87A8kRygW1jXkePqutr4EaxsIAqqOLhcMMh0rh4kk18BGGoFmyxXbrIIJuWPFiRf6zSCLGw3jdc2jNmAPEA94uqbhn0Dv1zPwOVyhHzbfMZ+EJFEVXdOEeWxGnWJyS5bDeUJm45Xg9Ov2H1J9KEzmaujhSTT6jpoeFysWgFdkq8u6RjmftN8Mfhd3qrsdcDqTzCKvmqiJ/kyxk+bmAPquvKYcJYfQ1Qlhpm0oXlkLUdErlQ+7nH7zvamlVNlY53ktc7uBKUc5MMXf8xL+qk/CUuKzJIzyexm7Rq7k4iSThs60tEvUs5MR1EuMQ8UdvsXcS4xDxR2+xYdV+FIpq/wACX11Ro9XU+CPNHsUrpFBnp7Z44/CYbyPyt6r8VVq6o2qc03faj/bj96w43idqL9llexDBWx0cspfFK7PE1pieXNYMwDtewk37LKkVMykJMWc2KSIWySGNzr3uCw3BHDp6lHY/hz6ZzGy2D3xMmy67sDi4BrvveD61trTWzMtktso07DKfncDyBzGF9HK3NI7Kxtw7W524cSqxoNgLqN0tXmjrXNjMTYqCVkz7uIJc43AHi2sL7T1Kbgd/6ccf/oTex6zLk1qZG4rBzZPhOex4Gx0WRxcDxAtfraEmEW4z36smySU4bdBniWk8kmJfLJGZZG1EUvNm4yiItyxm4vezACbbb6lruI4LQ6QQtlZIRI1uUPjIEsV7nm5WHde+o9NjruatynYBHPi9LE1wikqGNbK4Nvbwi1jy24uSARt+qFn87Z8Pqnta98M8Ujo8zHFpNjqPS0ix4EEJ3CrVFweGkJ4nU5KSymyZ0t5O6nDgXkianNmmWO4tciwkZtbc24i9td7LRuRjDmx4eZbDPLNIXHflj8BreoEOP7RSWielzsRwurFaGkxQyMkeGgNkjdE43I2Bwsb26NiY8iekbTE+jeQJA500QJ8djgM7R0gi/U48ClWynKtxlzT3HVRhGxSjya2MmrKp0sj5Hm7nvfI48XOJcfWUmx5aQQSCCCCNoI1ghSWk2Cuo6uWF4IyPdlJ+tETdjh0FtvWNyYUtK+V7Y42l8j3BjWt2ucdgC6KaayuRzmmnh8zTeR9hq6+pq5yHzNY03sB4cpcC4Aah4LCNW5xVc5V6syYrMCTaMQxN6GiNrvxPce1TehlQ3BsXkpZpA5kkcUTn2ysbMWMkbfX4oL3Mv94HUmPLFgzosQM1jzc7GOBtq5xjQxzeuzWn9pY4Y8fPRrY2Tz4GOqe5Q1vFbCK3R0GXW4UDZgTt52FmYOvxJYfSKwuCB0j2sY0ue5wY1oFy5xNgB0kratNsSbhmDMpMwM76dlKAN7cobM/qtmHW4K2p3lBLnkrptozb5YMowz6B365n4HK5w/Rs8xn4QqZhn0Dv1zPwOVzh+jZ5jPwhJh/2Z/L9jNR+JL4IRkTWVO5E0lXQiPmEZ1LxzkLgleY1SxdL4l1yNU/tcOKFmfy48V4qeIzT47NFc5MsW1wS/qpPwlPKgWe4cHOHcSmtS3Mxw4tc3vBCZF4kmMlywZ5KNQ6/cUpEuKnUy/AtPrsfavYivU9DldR7EuMQ8UdZ9iGOsk6uW4HasWqX+KQvVv8AwS+uqLa/EGxyEujbLYmweXWBB26tvavcT07MrCySnhew2Ni5+0bDcawrQND6eRoc4Pu4BxtI4azrKr2F4bh1XLzbGVIdlc7wnkCwtfY48Vh8WrbiOtKTjiLaWeXmVyLS2KB4eyhps4NwXPldY8RmJselQWN6VfKKv5RPDHIMobzRfIGEBth4TSHbda1Gs5OKFjHPcyazWuebTPvZoJNtfQoTBtDcLrXObHHVAtaHHPK4CxNtVnFOWopi985+vMRbGeVDKy+S+kV08sLxDzIoqXmeb5rm80mTm7ZctuFtSiMO5QRSFzqOhpKeVwLTITPK8DgM79W7Vs1LTTyPYf5E3+u9Q2K6FYPTOLX88542sjmkc4dB3A9BKPH08Vyf18yJxtguKckjLpNIJ3VQqnyF9QJGSh7gD4TCC3wdmUWAsNVlYMS0/jrCHV2H088oGUSRTTQOI4HKSSOglWY6K4YBmNFiYZ5V35bcb5k+wnQXB6o5Yuez7cj5pGvPVfUewlS9XRJrn+wmGW+FTW/fr6mdYnpi+Sn+TQRRUdIXZ3Rw5y6V2rXJI8lz9g4bBwCg4J3RuD2Ocx7SHNc0kOa4bCCNYK3f+53D/Im/13qJxjQXCKU5ZROXkXyMmkc63E7h2lXWrpii9lE4rinJIpM3KIaiNrMQpaeuyizZCXwzgfrI/cAk6TTltLc0FFT0shBbzr3y1EzQduV0hs3usradE8NAzGixQM25jntbj4yf4PoDhFXcRCfMBcsdNI14HG28dV0tarT8t/h/rJEXKUsKaz+v7GPVlW+aR0kri+R7i5znG5cTvKsVDygTCD5PVRxV1MLWZUB2dltmSVpzC246yN1lqE3JFhzWlxjnIa0usJ3kmwvqHFV46MYSBc02IgWuSc4AHpK89ZRykiJVypftSSyVSi03ipTnosPp4JrECSWWaocy+o5A8gNP9a1XsTxWWplMs8jpZHbXO4bgANQA4DUtJj0ewh3iwV7rbcrnG3c5S2D8nOGVWbJDWMy5b87I9t819mvXs9iiOsoT2zkhLxcRjJPyX9GWYZ9A79cz8Dlc4T82zzGfhCW5QNEafD44hTNe0SPkLs8jnXLGtta+zxim8J+bb5jPwhVomp3zkvIpCDhdKL7ITkKaSfBOZSmx1kdY9Wv3LpIvI8kOtJEruc60i86uxeX1TzdL4l1yHHMFC0L+xx4IVPDZo8FjzF2ZZn9Jzd4BTAuUxpNFZ7XcWlvaD/P1KDLld8x8uZTMRprGRnS8D129yhIKwgW1dqtuNQ2lzeUAe0aj7lT6uLJI4br3HUdYXqNLNWQT8ji6pODTQ+jmJ2lLSHV3qPhkT1rrhU1cG6pJCLW50yS5m80hvGzzGewLLNEYJX1VoJBDJzchzFgeMt23Fj2dyeaPcohp4mxTxmVrAGtc1wDw0bGkHUbbL3C6w7S6hp385FSztfYtvzt9RtfUX23BeamuJo026qjUOuXHjHNbp9OWCwYlhlaIZC+sY5oikLm/JoxmblNxfdcKH5M/ppv1TPxFOJ+U+B7XNdBMWua5pGZguCLHWDwKYYXptRUpJhpZ2FwDT84HXAN/rOKGlxJ5LSt0/jQsjZss5y2/TJpEl7HLtsbde5ZhofIyKtPyqzXgPaDJ9We41knYbZtfT0qY/vYh+wm74/io7EdO6Ko1zUcj3bM12B9vOa4FE8PDXQZqdRRbKM4zWY9HnDNIMgAuSMtr3uLW61l2NObLiX/R2JMkdjH4plFszhbdvJ2aiU1/TmHf9rVW4c9q/EpTDuUGip/oaORhOokGMuI4Fxdc96iXtcyl+ohqMRlKKSedm2/lsjSVR9J6Kmkqr/KjTVIMYN43lmYWyOzWAbqtrvbV1pP+9yD7Cfvj+KYYlyg0VRbnqOV5AsDdgcBwDg4GytNpo0anU0Ww4VJfPP8AG6LEKPEmC7amnmG7Oy1x1tb71GaPY+PlgikpaZspe+PnKdjQQ6xvrF7g2NyCq3/aDDv+1qrcOfFvxKSw3lAoabXDRysda2a7HPtwzOcTZU68/wCTKrlxxfGkl3bl6ZX8mnJhj3/tZ/8A88/4HKn/AN8EH/bz98fxSdRytU8jHMfTzlrmuY4ZoxdrhYi4dwKa5rB0Z6yiUWlJCnJl9JP5kXter+svwvlCoqUuMNJUMLgA75wOuBe3jPPEp+7lihtqp5id13Rgd9yqQajHDYjSX1U1KEprKz37/AQ5ZT4NN50/sjVaiPgN8xnsCZY/j0uJ1Ac4BoAysYCS2Nl7kk7zxO/V0J4dQAGwADsC6WgTcpS6GeNittnZHk8foJSFJQi7+oE+73leyORDqY53YOzV7SV1W1GLbL82NpXXJ60thVNztRFH5c0TOwuAPqumhKs3JzQ87XtduiY+U9dsjfW+/YvJ545ZfVjYrMkjXrr1CFrOqRmkNNngJG1hD+waj6ie5VAlaC5twQdYIsekKg19MYpHMO46ulu0HuslTXUTYupGYtDmZfe05uzf/XQqhjlPqa8bvBPVu9/eru4qBrKMeEw+KRbsOw/1wXU+zrsew+hg1FfHHBU4np7DKmE0RY4tdtBt/NKRSLutZOPCTi8Mlo3pwy3AdwUbFKnUcqzSrXY2wcX0JBjW+S30Qlmxt8lvotTFkqXZKlOtdjQlHsPWxM8hnoN+CUELPIZ6DfgmjZUoJVR1rsXSj2HIgj8iP0G/Be8xH9nH6Dfgm4lXvPKvhrsTiPYVMEf2cfoN+C4dBH5EfoN+C4Mq4Mqnw12DEex66BnkM9BvwSL4WeQz0G/BDpUi+VWVa7FGo9jx8TPIZ6LU3kjb5LfRC6fKm8kqYq49hUsdjiRrfJb3BNJSOA7gu5ZU0kkT41R7GK2a6HhlINwbHo1FLDGZBts7rGv1Jm5yTKdwrsJjKS5MftxCSRwa2wJIAsOPWpivIY1rBwHcP5ppo7RbZXagLht/9x93evKmfO4nu6ty4/2ncoQ4I9To0J8PFLqJkrT+SrDMkEkxGuV+RvmR3F/SLh+ysypqd0r2sYLve5rGji5xsPat8wrD208McTPFYxrOsgaz1k3PauDUsvJv00cyz2HSEIWk3gq9pZQXaJW7W+C7zSdR7D7VYVzJGHAtcLgggjiDtUNZREllYM0JTWsizC42j1jgpPFsPMEpYdm1p8pp2du7sTAuSYTdclJdDHJdGVnHMOztztHhNGv7zfiFX2uV8lZY3Gz2Kr45hPNnOwfNk6wPqE+4/wAuC9Tpb42RX18jlaqj86+YyjlTqOZRrXJVki1OOTHCbiSzJUs2VRTJkuydKcDXC1Em2VKCVRzZkoJktxHqwfiZe86mImXvPKOEtxjwyrgypqZlwZlPCQ5jl0qSfKm7p0i+dWURUrELyTJrJMknzJBz01RMs7cnT5Ei5yHOXBKZgRzAlOMPojM8NHWT5Ld5SMMJe4NaCXE2AG9WuGBtHDuMjtv3ncPNH9bUm+5VRyzRTVxvfkJYlKI2iJmoAAHobuHbt/8AKiiV7JISSTrJNylsLw59TMyKIXe91hwaNpcegC57F4++13T4jo89kXPkswHnJXVLx4Ed2R33ykeEexpt+10LUUzwnDGU0LIox4LGhvS47S49JJJ7U8ToR4Vg6lUOCOAQhCsMBCEIAjcdwgVEdhYSNuWHp3g9B+CzyVpaSHAhwJBB2gjaFqqrulGj3PDnIh86BrA/xGj/AJD17OCXOOd0KshndFHcUmWg3BAIIsQdhHAr1xSZKKL3VLPQyPcrWM4EYrvju6Lfxj6+I6f6MSHK/wAcu4/yKhcV0XzXdBYHaWbAfNO7qXptPqo2Ln9eZzb9L+aHoV0PSjZUhIwtJDgWuGogixHYvA5bDBuh42ZKCdMQ9dZ1HCWU2h8J17z6Y50c4o4S3isemdcGdNM68L0cJDsY4dMk3SJIvXJcrYKZbOy9cFy5uhSGAulKendI4NYC5x2AJ3hmCyVB8EZWb3u8UdXE9AVmayKiZZvhPI6M7+vyW/1rWe7URqWWzTVp3Pd7IRoqBlHHmeQ6QixI/C34qIq6syOzO7BuA4BFXWOkdmceobgOATYuXltVqpXvyN20Vhcj0lbDyfaJfJIudlH/AFMgFwdsUe0M69hPYNyheTvQcgtqqltjqdDG4bOErhx4Dt4W0hLrhjdm7T049uQIQhONgIQhAAhCEACEIQBWtJtFeevJCAJdrm7BJ8He31qhStLSQ4EOBsQRYg8CFsShse0ZjqhfxJQNTwNvQ4bx60qcM7oRZXndGZFyUiqyNusetK4rhMtM/LK23Bw1sf5p921MCUuE5VvMTK9h9U0MVS3wwHHc4ant7fcdSrtfohI3XERK3hqDx2bD2dykhIRrBsehOocWI8YZh0aiutR9pY2lt+wmdULPvIo8sLmGz2ua7g4EHuK4utFNZDKLPDSOEjR79Saz6KU8mtocz9W/V3OuF1a9ZCf+jJLRP8ryUXMjMrXLoL5E3px+8H3Js7QeXc+E9rx/xT1fB9RL0ti6FduvLqwjQibyofSf+VKx6Cv+tLGPNa8+2ynxodyFprPdKyhXODQeMePJI/zQ1o96dNp6Sn2CPMOPzj/fb1JU9XXFDY6Of5tioUOCTTeIw5fKd4LO87ey6sVFopHEM07g8jXbxYh131u9XUlavSjdG3tf+UfFQlVWvkN3uLvYOobAuXf9qLlD6+ZohRXDzZL1+kAAywAWGrNawA+61QMkpcSSSSdZJOsrkuTjDcLlqZBHAx0jzuGxo4uOxo6SuLZbO1+0MbchqStI0H5O7Fs9a3XqdHC4bODpBx4N7+AmdEeT2OktJNaap2g2+biP3Adp+8eyyt6vCvG7NdOnx7UwQhCcbQQhCABCEIAEIQgAQhCABCEIASqaVkrS2RrXtO0OFwqZjXJ6dbqV3Tzch/C/3HvV4QquKfMpKClzMTraOSF2WVjo3cHC1+riOkJsStvqaRkrcsjGvbwe0EetVjEuTmCTXC58B4eOzuOv1pTrfQzyofQzQleNlI2EjqJCs1dyd1TPEEcw+4/K7ufb2lQVXg08X0kEzOkxuy+kBZLw0Z3GS5o4biso2Pd22PtXYx2UfWHa1qj3OXJcrK6a5SfqV4mSJ0gl4t9AJGTG5j9cjqDR7AmJcuC/pHeh3WP8z9SOJi01U9/jOc7rcSkCU7pcJml+ihmk8yJ5HeBZTdDyb1kvjMZCOMsgv6LLnvsqYlIFGUuSKsSuqenfK4MjY6R52NY0ucewLT8L5J4WWNRK+Y+Swc2zt1lx7wrhh2ExU7csEbIm78jQCes7SetXVTfMdHTSf3tjN8A5K5JLOrHcyzbzbCDKet3it7LnqWj4XhEVMzJBG2NnQNbjxc463HpKeIT4wUeRrhVGHIEIQrDQQhCABCEIAEIQgAQhCABCEIAEIQgAQhCABCEIAF4EIQBVdMNhWYV3jdq8Qs1nMw38xGm2rRtDNo7EIUV8ylP3i9FeoQtR0QQhCABCEIAEIQgAQhCABCEIAEIQgD//2Q=="/>
          <p:cNvSpPr>
            <a:spLocks noChangeAspect="1" noChangeArrowheads="1"/>
          </p:cNvSpPr>
          <p:nvPr/>
        </p:nvSpPr>
        <p:spPr bwMode="auto">
          <a:xfrm>
            <a:off x="0"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 name="Content Placeholder 2"/>
          <p:cNvSpPr>
            <a:spLocks noGrp="1"/>
          </p:cNvSpPr>
          <p:nvPr>
            <p:ph idx="1"/>
          </p:nvPr>
        </p:nvSpPr>
        <p:spPr>
          <a:xfrm>
            <a:off x="609600" y="228600"/>
            <a:ext cx="8153400" cy="6172200"/>
          </a:xfrm>
        </p:spPr>
        <p:txBody>
          <a:bodyPr>
            <a:normAutofit/>
          </a:bodyPr>
          <a:lstStyle/>
          <a:p>
            <a:pPr algn="ctr">
              <a:buNone/>
            </a:pPr>
            <a:r>
              <a:rPr lang="en-US" sz="3600" b="1" dirty="0" smtClean="0">
                <a:solidFill>
                  <a:schemeClr val="accent1"/>
                </a:solidFill>
                <a:effectLst>
                  <a:outerShdw blurRad="38100" dist="38100" dir="2700000" algn="tl">
                    <a:srgbClr val="000000">
                      <a:alpha val="43137"/>
                    </a:srgbClr>
                  </a:outerShdw>
                </a:effectLst>
                <a:hlinkClick r:id="rId2"/>
              </a:rPr>
              <a:t>Academic Search Complete</a:t>
            </a: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dirty="0" smtClean="0">
              <a:solidFill>
                <a:srgbClr val="FF9900"/>
              </a:solidFill>
            </a:endParaRPr>
          </a:p>
          <a:p>
            <a:pPr marL="514350" indent="-514350">
              <a:buClr>
                <a:srgbClr val="EA8B00"/>
              </a:buClr>
              <a:buFont typeface="+mj-lt"/>
              <a:buAutoNum type="arabicPeriod"/>
            </a:pPr>
            <a:endParaRPr lang="en-US" sz="2400" dirty="0" smtClean="0"/>
          </a:p>
          <a:p>
            <a:pPr marL="514350" indent="-514350">
              <a:buClr>
                <a:schemeClr val="accent1">
                  <a:lumMod val="75000"/>
                </a:schemeClr>
              </a:buClr>
              <a:buFont typeface="+mj-lt"/>
              <a:buAutoNum type="arabicPeriod"/>
            </a:pPr>
            <a:r>
              <a:rPr lang="en-US" sz="2600" dirty="0" smtClean="0"/>
              <a:t>Contains 9,000 journals, magazines, &amp; newspapers; includes full text</a:t>
            </a:r>
          </a:p>
          <a:p>
            <a:pPr marL="514350" indent="-514350">
              <a:buClr>
                <a:schemeClr val="accent1">
                  <a:lumMod val="75000"/>
                </a:schemeClr>
              </a:buClr>
              <a:buFont typeface="+mj-lt"/>
              <a:buAutoNum type="arabicPeriod"/>
            </a:pPr>
            <a:r>
              <a:rPr lang="en-US" sz="2600" dirty="0" smtClean="0"/>
              <a:t>Limit to scholarly/peer reviewed/year</a:t>
            </a:r>
          </a:p>
          <a:p>
            <a:pPr marL="514350" indent="-514350">
              <a:buClr>
                <a:schemeClr val="accent1">
                  <a:lumMod val="75000"/>
                </a:schemeClr>
              </a:buClr>
              <a:buFont typeface="+mj-lt"/>
              <a:buAutoNum type="arabicPeriod"/>
            </a:pPr>
            <a:r>
              <a:rPr lang="en-US" sz="2600" dirty="0" smtClean="0"/>
              <a:t>Formatted citations</a:t>
            </a:r>
          </a:p>
          <a:p>
            <a:pPr marL="514350" indent="-514350">
              <a:buClr>
                <a:schemeClr val="accent1">
                  <a:lumMod val="75000"/>
                </a:schemeClr>
              </a:buClr>
              <a:buFont typeface="+mj-lt"/>
              <a:buAutoNum type="arabicPeriod"/>
            </a:pPr>
            <a:r>
              <a:rPr lang="en-US" sz="2600" dirty="0" smtClean="0"/>
              <a:t>Print, save, or e-mail references and articles</a:t>
            </a:r>
          </a:p>
        </p:txBody>
      </p:sp>
      <p:pic>
        <p:nvPicPr>
          <p:cNvPr id="7" name="Picture 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1600200" y="914400"/>
            <a:ext cx="5943600" cy="275023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CEC4412-3F92-4581-ADDA-2B1AAEC5BD44}" type="slidenum">
              <a:rPr lang="en-US" smtClean="0"/>
              <a:pPr/>
              <a:t>15</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slide(fromBottom)">
                                      <p:cBhvr>
                                        <p:cTn id="7" dur="500"/>
                                        <p:tgtEl>
                                          <p:spTgt spid="6">
                                            <p:txEl>
                                              <p:pRg st="6" end="6"/>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
                                            <p:txEl>
                                              <p:pRg st="7" end="7"/>
                                            </p:txEl>
                                          </p:spTgt>
                                        </p:tgtEl>
                                        <p:attrNameLst>
                                          <p:attrName>style.visibility</p:attrName>
                                        </p:attrNameLst>
                                      </p:cBhvr>
                                      <p:to>
                                        <p:strVal val="visible"/>
                                      </p:to>
                                    </p:set>
                                    <p:animEffect transition="in" filter="slide(fromBottom)">
                                      <p:cBhvr>
                                        <p:cTn id="10" dur="500"/>
                                        <p:tgtEl>
                                          <p:spTgt spid="6">
                                            <p:txEl>
                                              <p:pRg st="7" end="7"/>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animEffect transition="in" filter="slide(fromBottom)">
                                      <p:cBhvr>
                                        <p:cTn id="13" dur="500"/>
                                        <p:tgtEl>
                                          <p:spTgt spid="6">
                                            <p:txEl>
                                              <p:pRg st="8" end="8"/>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6">
                                            <p:txEl>
                                              <p:pRg st="9" end="9"/>
                                            </p:txEl>
                                          </p:spTgt>
                                        </p:tgtEl>
                                        <p:attrNameLst>
                                          <p:attrName>style.visibility</p:attrName>
                                        </p:attrNameLst>
                                      </p:cBhvr>
                                      <p:to>
                                        <p:strVal val="visible"/>
                                      </p:to>
                                    </p:set>
                                    <p:animEffect transition="in" filter="slide(fromBottom)">
                                      <p:cBhvr>
                                        <p:cTn id="16"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228600"/>
            <a:ext cx="8077200" cy="6096000"/>
          </a:xfrm>
        </p:spPr>
        <p:txBody>
          <a:bodyPr>
            <a:normAutofit/>
          </a:bodyPr>
          <a:lstStyle/>
          <a:p>
            <a:pPr algn="ctr">
              <a:buNone/>
            </a:pPr>
            <a:r>
              <a:rPr lang="en-US" sz="3600" b="1" dirty="0" smtClean="0">
                <a:solidFill>
                  <a:schemeClr val="accent1"/>
                </a:solidFill>
                <a:effectLst>
                  <a:outerShdw blurRad="38100" dist="38100" dir="2700000" algn="tl">
                    <a:srgbClr val="000000">
                      <a:alpha val="43137"/>
                    </a:srgbClr>
                  </a:outerShdw>
                </a:effectLst>
                <a:hlinkClick r:id="rId2"/>
              </a:rPr>
              <a:t>Britannica Academic</a:t>
            </a: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buNone/>
            </a:pPr>
            <a:endParaRPr lang="en-US" b="1" dirty="0" smtClean="0"/>
          </a:p>
          <a:p>
            <a:pPr marL="514350" indent="-514350">
              <a:buClr>
                <a:schemeClr val="accent1">
                  <a:lumMod val="75000"/>
                </a:schemeClr>
              </a:buClr>
              <a:buFont typeface="+mj-lt"/>
              <a:buAutoNum type="arabicPeriod"/>
            </a:pPr>
            <a:r>
              <a:rPr lang="en-US" sz="2400" dirty="0" smtClean="0"/>
              <a:t>Full text multimedia encyclopedia updated every two weeks</a:t>
            </a:r>
          </a:p>
          <a:p>
            <a:pPr marL="514350" indent="-514350">
              <a:buClr>
                <a:schemeClr val="accent1">
                  <a:lumMod val="75000"/>
                </a:schemeClr>
              </a:buClr>
              <a:buFont typeface="+mj-lt"/>
              <a:buAutoNum type="arabicPeriod"/>
            </a:pPr>
            <a:r>
              <a:rPr lang="en-US" sz="2400" dirty="0" smtClean="0"/>
              <a:t>Thousands of cross-referencing internet links</a:t>
            </a:r>
          </a:p>
          <a:p>
            <a:pPr marL="514350" indent="-514350">
              <a:buClr>
                <a:schemeClr val="accent1">
                  <a:lumMod val="75000"/>
                </a:schemeClr>
              </a:buClr>
              <a:buFont typeface="+mj-lt"/>
              <a:buAutoNum type="arabicPeriod"/>
            </a:pPr>
            <a:r>
              <a:rPr lang="en-US" sz="2400" dirty="0" smtClean="0"/>
              <a:t>Coverage of current topics and news reports</a:t>
            </a:r>
          </a:p>
        </p:txBody>
      </p:sp>
      <p:pic>
        <p:nvPicPr>
          <p:cNvPr id="8" name="Picture 2"/>
          <p:cNvPicPr>
            <a:picLocks noChangeAspect="1" noChangeArrowheads="1"/>
          </p:cNvPicPr>
          <p:nvPr/>
        </p:nvPicPr>
        <p:blipFill>
          <a:blip r:embed="rId3" cstate="print"/>
          <a:srcRect/>
          <a:stretch>
            <a:fillRect/>
          </a:stretch>
        </p:blipFill>
        <p:spPr bwMode="auto">
          <a:xfrm>
            <a:off x="1752600" y="838200"/>
            <a:ext cx="6096000" cy="341115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CEC4412-3F92-4581-ADDA-2B1AAEC5BD44}" type="slidenum">
              <a:rPr lang="en-US" smtClean="0"/>
              <a:pPr/>
              <a:t>16</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slide(fromBottom)">
                                      <p:cBhvr>
                                        <p:cTn id="7" dur="500"/>
                                        <p:tgtEl>
                                          <p:spTgt spid="5">
                                            <p:txEl>
                                              <p:pRg st="7" end="7"/>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slide(fromBottom)">
                                      <p:cBhvr>
                                        <p:cTn id="10" dur="500"/>
                                        <p:tgtEl>
                                          <p:spTgt spid="5">
                                            <p:txEl>
                                              <p:pRg st="8" end="8"/>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slide(fromBottom)">
                                      <p:cBhvr>
                                        <p:cTn id="1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85800" y="304800"/>
            <a:ext cx="8077200" cy="6019800"/>
          </a:xfrm>
        </p:spPr>
        <p:txBody>
          <a:bodyPr>
            <a:normAutofit/>
          </a:bodyPr>
          <a:lstStyle/>
          <a:p>
            <a:pPr algn="ctr">
              <a:buNone/>
            </a:pPr>
            <a:r>
              <a:rPr lang="en-US" sz="3600" b="1" dirty="0" smtClean="0">
                <a:solidFill>
                  <a:schemeClr val="accent1"/>
                </a:solidFill>
                <a:effectLst>
                  <a:outerShdw blurRad="38100" dist="38100" dir="2700000" algn="tl">
                    <a:srgbClr val="000000">
                      <a:alpha val="43137"/>
                    </a:srgbClr>
                  </a:outerShdw>
                </a:effectLst>
                <a:hlinkClick r:id="rId2"/>
              </a:rPr>
              <a:t>Nexis Uni</a:t>
            </a: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endParaRPr lang="en-US" b="1" dirty="0" smtClean="0"/>
          </a:p>
          <a:p>
            <a:pPr marL="514350" indent="-514350">
              <a:buClr>
                <a:schemeClr val="accent1">
                  <a:lumMod val="75000"/>
                </a:schemeClr>
              </a:buClr>
              <a:buFont typeface="+mj-lt"/>
              <a:buAutoNum type="arabicPeriod"/>
            </a:pPr>
            <a:r>
              <a:rPr lang="en-US" sz="2600" dirty="0" smtClean="0"/>
              <a:t>45,000 legal, business, and news sources</a:t>
            </a:r>
          </a:p>
          <a:p>
            <a:pPr marL="514350" indent="-514350">
              <a:buClr>
                <a:schemeClr val="accent1">
                  <a:lumMod val="75000"/>
                </a:schemeClr>
              </a:buClr>
              <a:buFont typeface="+mj-lt"/>
              <a:buAutoNum type="arabicPeriod"/>
            </a:pPr>
            <a:r>
              <a:rPr lang="en-US" sz="2600" dirty="0" smtClean="0"/>
              <a:t>Federal and state legal cases</a:t>
            </a:r>
            <a:endParaRPr lang="en-US" sz="2600" i="1" dirty="0" smtClean="0"/>
          </a:p>
          <a:p>
            <a:pPr marL="514350" indent="-514350">
              <a:buClr>
                <a:schemeClr val="accent1">
                  <a:lumMod val="75000"/>
                </a:schemeClr>
              </a:buClr>
              <a:buFont typeface="+mj-lt"/>
              <a:buAutoNum type="arabicPeriod"/>
            </a:pPr>
            <a:r>
              <a:rPr lang="en-US" sz="2600" dirty="0" smtClean="0"/>
              <a:t>Company information</a:t>
            </a:r>
          </a:p>
          <a:p>
            <a:pPr marL="514350" indent="-514350">
              <a:buClr>
                <a:schemeClr val="accent1">
                  <a:lumMod val="75000"/>
                </a:schemeClr>
              </a:buClr>
              <a:buFont typeface="+mj-lt"/>
              <a:buAutoNum type="arabicPeriod"/>
            </a:pPr>
            <a:r>
              <a:rPr lang="en-US" sz="2600" dirty="0" smtClean="0"/>
              <a:t>International and national newspapers</a:t>
            </a:r>
            <a:endParaRPr lang="en-US" sz="2600" dirty="0"/>
          </a:p>
        </p:txBody>
      </p:sp>
      <p:pic>
        <p:nvPicPr>
          <p:cNvPr id="9218" name="Picture 2"/>
          <p:cNvPicPr>
            <a:picLocks noChangeAspect="1" noChangeArrowheads="1"/>
          </p:cNvPicPr>
          <p:nvPr/>
        </p:nvPicPr>
        <p:blipFill>
          <a:blip r:embed="rId3" cstate="print"/>
          <a:srcRect/>
          <a:stretch>
            <a:fillRect/>
          </a:stretch>
        </p:blipFill>
        <p:spPr bwMode="auto">
          <a:xfrm>
            <a:off x="762000" y="1143000"/>
            <a:ext cx="7696200" cy="306084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CEC4412-3F92-4581-ADDA-2B1AAEC5BD44}" type="slidenum">
              <a:rPr lang="en-US" smtClean="0"/>
              <a:pPr/>
              <a:t>17</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slide(fromBottom)">
                                      <p:cBhvr>
                                        <p:cTn id="7" dur="500"/>
                                        <p:tgtEl>
                                          <p:spTgt spid="5">
                                            <p:txEl>
                                              <p:pRg st="7" end="7"/>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slide(fromBottom)">
                                      <p:cBhvr>
                                        <p:cTn id="10" dur="500"/>
                                        <p:tgtEl>
                                          <p:spTgt spid="5">
                                            <p:txEl>
                                              <p:pRg st="8" end="8"/>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slide(fromBottom)">
                                      <p:cBhvr>
                                        <p:cTn id="13" dur="500"/>
                                        <p:tgtEl>
                                          <p:spTgt spid="5">
                                            <p:txEl>
                                              <p:pRg st="9" end="9"/>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slide(fromBottom)">
                                      <p:cBhvr>
                                        <p:cTn id="1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228600"/>
            <a:ext cx="7848600" cy="5867400"/>
          </a:xfrm>
        </p:spPr>
        <p:txBody>
          <a:bodyPr>
            <a:normAutofit/>
          </a:bodyPr>
          <a:lstStyle/>
          <a:p>
            <a:pPr algn="ctr">
              <a:buNone/>
            </a:pPr>
            <a:r>
              <a:rPr lang="en-US" sz="3600" b="1" dirty="0" smtClean="0">
                <a:solidFill>
                  <a:schemeClr val="accent1"/>
                </a:solidFill>
                <a:effectLst>
                  <a:outerShdw blurRad="38100" dist="38100" dir="2700000" algn="tl">
                    <a:srgbClr val="000000">
                      <a:alpha val="43137"/>
                    </a:srgbClr>
                  </a:outerShdw>
                </a:effectLst>
                <a:hlinkClick r:id="rId2"/>
              </a:rPr>
              <a:t>Opposing Viewpoints</a:t>
            </a: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endParaRPr lang="en-US" b="1" dirty="0" smtClean="0"/>
          </a:p>
          <a:p>
            <a:pPr>
              <a:buNone/>
            </a:pPr>
            <a:endParaRPr lang="en-US" b="1" dirty="0" smtClean="0"/>
          </a:p>
          <a:p>
            <a:pPr marL="514350" indent="-514350">
              <a:buClr>
                <a:schemeClr val="accent1">
                  <a:lumMod val="75000"/>
                </a:schemeClr>
              </a:buClr>
              <a:buFont typeface="+mj-lt"/>
              <a:buAutoNum type="arabicPeriod"/>
            </a:pPr>
            <a:r>
              <a:rPr lang="en-US" sz="2400" dirty="0" smtClean="0"/>
              <a:t>Information about controversial issues</a:t>
            </a:r>
          </a:p>
          <a:p>
            <a:pPr marL="514350" indent="-514350">
              <a:buClr>
                <a:schemeClr val="accent1">
                  <a:lumMod val="75000"/>
                </a:schemeClr>
              </a:buClr>
              <a:buFont typeface="+mj-lt"/>
              <a:buAutoNum type="arabicPeriod"/>
            </a:pPr>
            <a:r>
              <a:rPr lang="en-US" sz="2400" dirty="0" smtClean="0"/>
              <a:t>Articles, statistics, &amp; videos</a:t>
            </a:r>
          </a:p>
          <a:p>
            <a:pPr marL="514350" indent="-514350">
              <a:buClr>
                <a:schemeClr val="accent1">
                  <a:lumMod val="75000"/>
                </a:schemeClr>
              </a:buClr>
              <a:buFont typeface="+mj-lt"/>
              <a:buAutoNum type="arabicPeriod"/>
            </a:pPr>
            <a:r>
              <a:rPr lang="en-US" sz="2400" dirty="0" smtClean="0"/>
              <a:t>Updated daily news</a:t>
            </a:r>
          </a:p>
          <a:p>
            <a:pPr marL="514350" indent="-514350">
              <a:buClr>
                <a:schemeClr val="accent1">
                  <a:lumMod val="75000"/>
                </a:schemeClr>
              </a:buClr>
              <a:buFont typeface="+mj-lt"/>
              <a:buAutoNum type="arabicPeriod"/>
            </a:pPr>
            <a:r>
              <a:rPr lang="en-US" sz="2400" dirty="0" smtClean="0"/>
              <a:t>Expert selected full text articles </a:t>
            </a:r>
          </a:p>
          <a:p>
            <a:endParaRPr lang="en-US" dirty="0" smtClean="0"/>
          </a:p>
          <a:p>
            <a:pPr marL="0" indent="0">
              <a:buNone/>
            </a:pPr>
            <a:endParaRPr lang="en-US" dirty="0" smtClean="0"/>
          </a:p>
          <a:p>
            <a:pPr>
              <a:buNone/>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2057400" y="914400"/>
            <a:ext cx="4773666"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CEC4412-3F92-4581-ADDA-2B1AAEC5BD44}" type="slidenum">
              <a:rPr lang="en-US" smtClean="0"/>
              <a:pPr/>
              <a:t>18</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slide(fromBottom)">
                                      <p:cBhvr>
                                        <p:cTn id="7" dur="500"/>
                                        <p:tgtEl>
                                          <p:spTgt spid="5">
                                            <p:txEl>
                                              <p:pRg st="7" end="7"/>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slide(fromBottom)">
                                      <p:cBhvr>
                                        <p:cTn id="10" dur="500"/>
                                        <p:tgtEl>
                                          <p:spTgt spid="5">
                                            <p:txEl>
                                              <p:pRg st="8" end="8"/>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slide(fromBottom)">
                                      <p:cBhvr>
                                        <p:cTn id="13" dur="500"/>
                                        <p:tgtEl>
                                          <p:spTgt spid="5">
                                            <p:txEl>
                                              <p:pRg st="9" end="9"/>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slide(fromBottom)">
                                      <p:cBhvr>
                                        <p:cTn id="1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304800"/>
            <a:ext cx="8153400" cy="6858000"/>
          </a:xfrm>
        </p:spPr>
        <p:txBody>
          <a:bodyPr>
            <a:normAutofit/>
          </a:bodyPr>
          <a:lstStyle/>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r>
              <a:rPr lang="en-US" sz="3600" b="1" dirty="0" smtClean="0">
                <a:solidFill>
                  <a:schemeClr val="accent1"/>
                </a:solidFill>
                <a:effectLst>
                  <a:outerShdw blurRad="38100" dist="38100" dir="2700000" algn="tl">
                    <a:srgbClr val="000000">
                      <a:alpha val="43137"/>
                    </a:srgbClr>
                  </a:outerShdw>
                </a:effectLst>
                <a:hlinkClick r:id="rId2"/>
              </a:rPr>
              <a:t>Discovery Tool</a:t>
            </a:r>
            <a:endParaRPr lang="en-US" sz="3600" b="1" dirty="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pPr algn="ctr">
              <a:buNone/>
            </a:pPr>
            <a:endParaRPr lang="en-US" sz="3600" b="1" dirty="0" smtClean="0">
              <a:solidFill>
                <a:schemeClr val="accent1"/>
              </a:solidFill>
              <a:effectLst>
                <a:outerShdw blurRad="38100" dist="38100" dir="2700000" algn="tl">
                  <a:srgbClr val="000000">
                    <a:alpha val="43137"/>
                  </a:srgbClr>
                </a:outerShdw>
              </a:effectLst>
              <a:latin typeface="+mj-lt"/>
            </a:endParaRPr>
          </a:p>
          <a:p>
            <a:endParaRPr lang="en-US" b="1" dirty="0" smtClean="0"/>
          </a:p>
          <a:p>
            <a:pPr marL="514350" indent="-514350">
              <a:buClr>
                <a:schemeClr val="accent1">
                  <a:lumMod val="75000"/>
                </a:schemeClr>
              </a:buClr>
              <a:buFont typeface="+mj-lt"/>
              <a:buAutoNum type="arabicPeriod"/>
            </a:pPr>
            <a:r>
              <a:rPr lang="en-US" sz="2400" dirty="0" smtClean="0"/>
              <a:t>Simple access to the MCC Library’s resources</a:t>
            </a:r>
          </a:p>
          <a:p>
            <a:pPr marL="514350" indent="-514350">
              <a:buClr>
                <a:schemeClr val="accent1">
                  <a:lumMod val="75000"/>
                </a:schemeClr>
              </a:buClr>
              <a:buFont typeface="+mj-lt"/>
              <a:buAutoNum type="arabicPeriod"/>
            </a:pPr>
            <a:r>
              <a:rPr lang="en-US" sz="2400" dirty="0" smtClean="0"/>
              <a:t>Search a broad range of materials types for research: journals, books, newspapers, periodicals, reference and more</a:t>
            </a:r>
          </a:p>
          <a:p>
            <a:pPr marL="514350" indent="-514350">
              <a:buClr>
                <a:schemeClr val="accent1">
                  <a:lumMod val="75000"/>
                </a:schemeClr>
              </a:buClr>
              <a:buFont typeface="+mj-lt"/>
              <a:buAutoNum type="arabicPeriod"/>
            </a:pPr>
            <a:r>
              <a:rPr lang="en-US" sz="2400" dirty="0" smtClean="0"/>
              <a:t>Direct links into specific databases </a:t>
            </a:r>
            <a:endParaRPr lang="en-US" sz="2400" dirty="0"/>
          </a:p>
        </p:txBody>
      </p:sp>
      <p:pic>
        <p:nvPicPr>
          <p:cNvPr id="6" name="Picture 3"/>
          <p:cNvPicPr>
            <a:picLocks noChangeAspect="1" noChangeArrowheads="1"/>
          </p:cNvPicPr>
          <p:nvPr/>
        </p:nvPicPr>
        <p:blipFill>
          <a:blip r:embed="rId3" cstate="print"/>
          <a:srcRect/>
          <a:stretch>
            <a:fillRect/>
          </a:stretch>
        </p:blipFill>
        <p:spPr bwMode="auto">
          <a:xfrm>
            <a:off x="2286000" y="935616"/>
            <a:ext cx="4722716" cy="3407784"/>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CEC4412-3F92-4581-ADDA-2B1AAEC5BD44}" type="slidenum">
              <a:rPr lang="en-US" smtClean="0"/>
              <a:pPr/>
              <a:t>19</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animEffect transition="in" filter="slide(fromBottom)">
                                      <p:cBhvr>
                                        <p:cTn id="7" dur="500"/>
                                        <p:tgtEl>
                                          <p:spTgt spid="5">
                                            <p:txEl>
                                              <p:pRg st="10" end="1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slide(fromBottom)">
                                      <p:cBhvr>
                                        <p:cTn id="10" dur="500"/>
                                        <p:tgtEl>
                                          <p:spTgt spid="5">
                                            <p:txEl>
                                              <p:pRg st="8" end="8"/>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slide(fromBottom)">
                                      <p:cBhvr>
                                        <p:cTn id="1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12480" cy="1051560"/>
          </a:xfrm>
        </p:spPr>
        <p:txBody>
          <a:bodyPr/>
          <a:lstStyle/>
          <a:p>
            <a:pPr algn="ctr"/>
            <a:r>
              <a:rPr lang="en-US" dirty="0" smtClean="0"/>
              <a:t>MCC LIBRARY COLLECTION</a:t>
            </a:r>
            <a:endParaRPr lang="en-US" dirty="0"/>
          </a:p>
        </p:txBody>
      </p:sp>
      <p:sp>
        <p:nvSpPr>
          <p:cNvPr id="3" name="Content Placeholder 2"/>
          <p:cNvSpPr>
            <a:spLocks noGrp="1"/>
          </p:cNvSpPr>
          <p:nvPr>
            <p:ph idx="1"/>
          </p:nvPr>
        </p:nvSpPr>
        <p:spPr>
          <a:xfrm>
            <a:off x="533400" y="1752600"/>
            <a:ext cx="7924800" cy="4724400"/>
          </a:xfrm>
        </p:spPr>
        <p:txBody>
          <a:bodyPr>
            <a:normAutofit fontScale="92500" lnSpcReduction="20000"/>
          </a:bodyPr>
          <a:lstStyle/>
          <a:p>
            <a:pPr marL="742950" indent="-742950" algn="just">
              <a:buNone/>
            </a:pPr>
            <a:r>
              <a:rPr lang="en-US" sz="2600" dirty="0" smtClean="0"/>
              <a:t>	The College libraries maintain an extensive collection of information in multiple formats that has been selected to support the programs of study offered at Metropolitan Community College.</a:t>
            </a:r>
          </a:p>
          <a:p>
            <a:pPr marL="742950" indent="-742950" algn="just">
              <a:buNone/>
            </a:pPr>
            <a:endParaRPr lang="en-US" sz="2600" dirty="0" smtClean="0"/>
          </a:p>
          <a:p>
            <a:pPr marL="742950" indent="-742950" algn="just">
              <a:buNone/>
            </a:pPr>
            <a:r>
              <a:rPr lang="en-US" sz="2600" dirty="0" smtClean="0"/>
              <a:t>	Materials Include:</a:t>
            </a:r>
          </a:p>
          <a:p>
            <a:pPr marL="742950" indent="-742950" algn="just">
              <a:buNone/>
            </a:pPr>
            <a:r>
              <a:rPr lang="en-US" sz="2600" dirty="0" smtClean="0"/>
              <a:t>		-Books &amp; E-Books</a:t>
            </a:r>
          </a:p>
          <a:p>
            <a:pPr marL="742950" indent="-742950" algn="just">
              <a:buNone/>
            </a:pPr>
            <a:r>
              <a:rPr lang="en-US" sz="2600" dirty="0" smtClean="0"/>
              <a:t>		-Magazines &amp; Newspapers</a:t>
            </a:r>
          </a:p>
          <a:p>
            <a:pPr marL="742950" indent="-742950" algn="just">
              <a:buNone/>
            </a:pPr>
            <a:r>
              <a:rPr lang="en-US" sz="2600" dirty="0" smtClean="0"/>
              <a:t>		-Journals &amp; E-Journals</a:t>
            </a:r>
          </a:p>
          <a:p>
            <a:pPr marL="742950" indent="-742950" algn="just">
              <a:buNone/>
            </a:pPr>
            <a:r>
              <a:rPr lang="en-US" sz="2600" dirty="0" smtClean="0"/>
              <a:t>		-DVD &amp; Streaming Videos</a:t>
            </a:r>
          </a:p>
          <a:p>
            <a:pPr marL="742950" indent="-742950" algn="just">
              <a:buNone/>
            </a:pPr>
            <a:r>
              <a:rPr lang="en-US" sz="2600" dirty="0" smtClean="0"/>
              <a:t>		-Research Databases</a:t>
            </a:r>
          </a:p>
          <a:p>
            <a:pPr marL="742950" indent="-742950" algn="just">
              <a:buNone/>
            </a:pPr>
            <a:r>
              <a:rPr lang="en-US" sz="3600" dirty="0" smtClean="0"/>
              <a:t>			</a:t>
            </a:r>
          </a:p>
          <a:p>
            <a:pPr marL="742950" indent="-742950">
              <a:buFont typeface="+mj-lt"/>
              <a:buAutoNum type="arabicPeriod"/>
            </a:pPr>
            <a:endParaRPr lang="en-US" sz="3600" dirty="0" smtClean="0"/>
          </a:p>
          <a:p>
            <a:pPr marL="742950" indent="-742950">
              <a:buNone/>
            </a:pPr>
            <a:endParaRPr lang="en-US" sz="6000" dirty="0"/>
          </a:p>
        </p:txBody>
      </p:sp>
      <p:sp>
        <p:nvSpPr>
          <p:cNvPr id="4" name="Slide Number Placeholder 3"/>
          <p:cNvSpPr>
            <a:spLocks noGrp="1"/>
          </p:cNvSpPr>
          <p:nvPr>
            <p:ph type="sldNum" sz="quarter" idx="12"/>
          </p:nvPr>
        </p:nvSpPr>
        <p:spPr/>
        <p:txBody>
          <a:bodyPr/>
          <a:lstStyle/>
          <a:p>
            <a:fld id="{3CEC4412-3F92-4581-ADDA-2B1AAEC5BD44}" type="slidenum">
              <a:rPr lang="en-US" smtClean="0"/>
              <a:pPr/>
              <a:t>2</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slide(fromBottom)">
                                      <p:cBhvr>
                                        <p:cTn id="13" dur="500"/>
                                        <p:tgtEl>
                                          <p:spTgt spid="3">
                                            <p:txEl>
                                              <p:pRg st="5" end="5"/>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slide(fromBottom)">
                                      <p:cBhvr>
                                        <p:cTn id="16" dur="500"/>
                                        <p:tgtEl>
                                          <p:spTgt spid="3">
                                            <p:txEl>
                                              <p:pRg st="6" end="6"/>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slide(fromBottom)">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924800" cy="2666999"/>
          </a:xfrm>
        </p:spPr>
        <p:txBody>
          <a:bodyPr>
            <a:normAutofit fontScale="90000"/>
          </a:bodyPr>
          <a:lstStyle/>
          <a:p>
            <a:pPr algn="ctr"/>
            <a:r>
              <a:rPr lang="en-US" dirty="0" smtClean="0"/>
              <a:t/>
            </a:r>
            <a:br>
              <a:rPr lang="en-US" dirty="0" smtClean="0"/>
            </a:br>
            <a:r>
              <a:rPr lang="en-US" dirty="0" smtClean="0"/>
              <a:t/>
            </a:r>
            <a:br>
              <a:rPr lang="en-US" dirty="0" smtClean="0"/>
            </a:br>
            <a:r>
              <a:rPr lang="en-US" sz="4000" dirty="0" smtClean="0"/>
              <a:t> Q: How do I know if a specific magazine, newspaper or journal is available at MCC?</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143000" y="2667000"/>
            <a:ext cx="6858000" cy="2438400"/>
          </a:xfrm>
        </p:spPr>
        <p:txBody>
          <a:bodyPr>
            <a:normAutofit lnSpcReduction="10000"/>
          </a:bodyPr>
          <a:lstStyle/>
          <a:p>
            <a:pPr algn="l"/>
            <a:r>
              <a:rPr lang="en-US" sz="2400" dirty="0" smtClean="0">
                <a:solidFill>
                  <a:schemeClr val="tx1"/>
                </a:solidFill>
              </a:rPr>
              <a:t>A:   Go to the library webpage and click on “</a:t>
            </a:r>
            <a:r>
              <a:rPr lang="en-US" sz="2400" dirty="0" smtClean="0">
                <a:solidFill>
                  <a:schemeClr val="tx1"/>
                </a:solidFill>
                <a:hlinkClick r:id="rId2"/>
              </a:rPr>
              <a:t>Magazines &amp; Journals A-Z</a:t>
            </a:r>
            <a:r>
              <a:rPr lang="en-US" sz="2400" dirty="0" smtClean="0">
                <a:solidFill>
                  <a:schemeClr val="tx1"/>
                </a:solidFill>
              </a:rPr>
              <a:t>” (in the right menu).  This is an alphabetical listing of all of the magazines, newspapers, and journals available in a campus library “print” or through an “electronic journal”</a:t>
            </a:r>
          </a:p>
          <a:p>
            <a:endParaRPr lang="en-US" sz="2400" dirty="0"/>
          </a:p>
        </p:txBody>
      </p:sp>
      <p:sp>
        <p:nvSpPr>
          <p:cNvPr id="2050" name="AutoShape 2" descr="data:image/jpeg;base64,/9j/4AAQSkZJRgABAQAAAQABAAD/2wCEAAkGBg8GDxUQBxQWFRUVGBQUFBcVFRQXEBkWFhUVFBUXFRIYJyceGBslGhISHy8gJygpLSwsFR4xNTIqNSYuLCkBCQoKDgwOGg8PGjQlHyQqLDQ1KTI0Mi4sLS0sKTQsLC0sLSosLy8sKSo1KSwsNCosLC8sLCwpLCwsLC0vLDUpLP/AABEIAOEA4QMBIgACEQEDEQH/xAAcAAEBAAIDAQEAAAAAAAAAAAAABwUGAwQIAQL/xABHEAACAQICBgYECgYKAwAAAAAAAQIDBAURBgcSITFhE0FRcYGhIjJykSMzQlJigpKxssE0Q1OTotEUFRckJVSzwtLwY6Ph/8QAGgEBAAIDAQAAAAAAAAAAAAAAAAQFAgMGAf/EADARAAICAAQDBgYCAwEAAAAAAAABAgMEBREhMVGhEhUyQZHRImFxgbHwE1IzQuEU/9oADAMBAAIRAxEAPwC4gAAAx2KaQ2mCr/Ea0IPsbzm+6C9J+41HEtb9rQ3YfSnUfbLKnD85eSJFWGtt8ETRZiKq/FI38Eav9bF/dbrZU6S+jHal755ryNfvdKL7Ef0q4qtPq23GP2Y5LyJ8MptfiaXUhTzOpeFNl8usToWP6XVhD25xj97MPc6wMMtfXuIv2FOfnFNEHbz3sEuOTwXik/x7kWWaT/1iv30LLX1tYfS+LVWfswS/E0dOprjtV8XQqvvdNfmyTAkLK8OvJ+ppeY3vkVX+2Sh/l6n2oHLT1xWj+Mo1l3dG/wA0SUHvdmH5dTzvG/n0LLR1s4dU9fpY+1TT/C2ZK31hYZc+rcRXtxnDzkkiEA1yyml8G1+/Q2RzO1cUj0daYvb3/wCh1ac/YnGX3M7Z5mMjZaR3mHfolerFLqU5bP2Xu8iNPJ/6z9Ub45qv9onogEYsNa2IWn6R0dVfThsy98MvuZsuHa4beruxGjOnzg1OPnsvyZCsy3EQ8tfoTIY+ifnp9ShAxGGaXWOL7rOvBt/Jb2Z/Ylk2ZcgShKD0ktCZGUZLWL1AAMTIAAAAAAAAAAAA6OM41RwGi61/LZity65SfVGK62SXSHWbeYs3GxfQU+yL+Fa+lU4rujl4mR1xTqu4oqWfRqm3Hjs7bk9rfwzyUCenR5fg6/41bJat9Cgx2Ls7brjsl1Pspubbm82+Le9vvZ8ALkqgAAAAAAAAAAAAAAAAAAAAAZjCtLr7BclZVpqK+TJ7dP7Ms0vDIw4MZQjNaSWplGcovWL0Kbg+uFPKOM0fr0vzpy/KXgb3hGkVrjqzw6rGfbHPKa74P0l7jzufqnVlRkpUm01vTTaknya4FZdldU94fC+hYVZlZDae66npcEc0f1p3WG5QxNdPDte6slynwl47+ZTcB0ptNI454fPOS3yhLdVj3x7OazXMpMRgraN5Lbmi4oxdd3he/IywAIZKAAAAAAOvfWFLEqbp3sIzg+MZLNf/AB8yaaS6pp0c6mAPaXHopv017E3ul3PJ82VMEmjFWUPWD+3kR7sPXctJL7+Z5rubWpZzcLqMoSXGMk1Jd6ZxHonF8Atsdjs4lTjPsb3TXszW9E8xzVDUpZywSptL9nU3T8Ki3PxS7y+ozSqzafwvoUt2XWQ3huupOQdzEsIuMHlsYhTlTfVtLJP2ZcJeDOmWiaktUVzTT0YAOazs6mIVFTtIuc5blGKzb/72nrem7PEtdkcJ+oU3VezTTbfBJZvwSKfo7qkhBKePy2nx6KDyiuUqi3vwy72b7h+EW+Ex2bCnCmvoxSb73xfiVN2a1QekF2vwWdOW2T3m9PyQq10NxG8+Jtqv1o7C/jyO6tW2Kv8AUf8Aso/8i5ggvN7fKK6+5MWV1ebZBrnQLE7VZztpv2XCflFtmDuLadpLZuYyhLslFxl7nvPSp1b/AAyjisNi/pxqR7JJPxXY+aNlecS1+OPoYTyuOnwS9TzgCh6YasHYxdfAs5RWblSe+aXbB8ZLk9/eTwuqL4Xx7UGVF1M6ZdmaAANxqAAAAAAByUK87WSnbycZRecZRbUk+1NcDjABTNE9ar3UtIe5Vkv9SK/EvFdZSqVWNeKlRalFpNNNOLT4NNcUeaTaNDdOaujElCtnOg36UOuOfGVPsfLg+T3lLjMsUvjp2fL2LfC5g4/Dbw5lxBwWN9TxKnGrZyUoTWcWuDX5Pqy6jnOeaaejLxPXdAAHh6AAAAAAcde3hdRcLiMZRfFSScX3p7jUsX1W2GI5u2UqEv8AxvOGfOnLd7sjcQba7rKnrB6GuyqFi0mtSPYjqkvbZ/3KVOrHPLjsT73GW73NlC0S0Ro6LUsqeUqsl8JUy3v6MeyPLxZnwSLsdddDsSe35+poqwdVUu1FAAEIlgAAAAAAjOs/RyODXSrWqyp185ZLgqiy20uxPNS8WWY0jW5RU7CMnxjVhl4xmn/3kWGXWuF6S4PYhY6tTpb5bkdAB1hzAAAAAAAAAAAABtur/TF6O1uiun8BUfpZ8ISe5TXLhny39Ra08+B5nLRqwx94vZ9FXec6GUH2uDXwb9ycfqlFmuGWn80fv7l1luIf+KX29jcQAUBdAAAAAAAAAAAAAAAAAAAAAAletzHlcThZ0Hn0fwlT2msoR71Ft/WRuGm2mENF6OUMpVpp9HHs6tuX0V5vd2tQ6vXldTlOu3KUm5Sb4tt5tsu8rwrcv5pcFwKjMcSlH+KPF8TjAB0JRAAAAAAAAAAAAA3LVTfu1xDo+qrCcfGK6RP+GXvNNNg0AbWJ2+z86X4J5kfFRUqZp8mb8M3G2LXNF5B8PpxZ1oAAAAAAAAAAAAAAAAAANa0x02o6LQ2Y5TryXoU8+H0p5cI+b6u1YnTTWRDCNqhg7U63CU+NOm/90uXBdfYSW4uJ3c3O4k5Sk85Sk85N9rZcYLLnZpO3Zcuf/CqxePUPgr48+Ry4jiNXFasq17JynJ5tvySXUl1I6wB0iSS0RQNtvVgAAAAAAAAAAAAAAA3fVNhLu7112vRoxe/6c04pfZ237jUsMwyri9WNGyjtTk8kurm2+pLrZeNF9HoaM20aNHe/WqS+dN8X3bklySKzMsSq6nBcX+CxwFDssU3wX5MuADljowAAAAAAAAAAAAAAD5KSgs5bkuPYSvTnWQ7ratsCllDep1Vxl1NU31R+lxfVu48WsTTx4jKVphUvgluqTX6xrjFP5i8+7joB0GAy9LSy1b+S9yjxuO11rrf1YABeFOAAAAAAAAAAAAADLYHotd6RPLD6bceDnL0aS75vj3LN8jGU4wWsnojKMZSekVqYkzejmiF1pNL+6Ryhn6VSWaprtyfynyXkUbR7VXbYdlPFX08+xrKivq8ZeO7kbtTpxopRppJLcklkkuxJcCmxGaxW1S1+Za0Za3vb6GG0Y0Tt9F6ezaram/XqS9eXLlHkvPiZsAoZzlOXak9WXcIRguzFbAAGBkAAAAAAAAAAAADTtZ2kMsGtFTtnlOu3DNcVBL02ue+K+szcSda5LJ1KNCsuEJTg/rpSX+m/eTMDGMr4qXAi4yUo0ycSVgA7A5UAAAAAAAAAAGRwXR+50gnsYdBy+dLhCPtSe5ff2HkpKK1k9Eexi5PRIxxlcD0Xu9IpZYfTbjwc3upLvm/uWb5FK0e1VW2H5TxZ9NP5u9UU+7jPx3cjd6VKNGKjSSSW5JJJJdiS4FNiM1jHapa/PyLajLJPex6fI0nR7VVbYdlPFX08/m8KKfs8ZeO7kbvTpRopRpJJLckkkkuxJcD9Ao7b7LnrN6lxVTCpaQWgABpNoAAAAAAAAAAAAAAAAAAMRpZhH9eWVWilnJxzh7cfSj5pLxMuDKEnCSkuKMZRUouL8zzM93EGzaw8E/qW/n0ayhV+Fh2ek3tLwlteDRrJ29VisgprzOQsg65OL8gADMwAAAAB3sDwx4zc0qEHl0klFvsXGT8Em/A8lJRTbPYpyeiM/oRoJPSZ9Ld5woReTa9abXGMOXbLwW/hZLDD6WF01SsYKEI8FFbu99r5vefqztIWFONK2SjCCUYpdSRzHIYrFzxEt+Hkv3zOpw2GjRHbjzAAIZKAAAAAAAAAAAAAAAAAAAAAAAAAAANM1pYJ/Wdl01NenQe3z2Hkqi/DL6pGT0w1nxMBfaBYbiD2q1vFN9cHKn5QaRb4LMFRDsTWxV4vAu6Xbg9yDAt/9mOF/spfvav8x/Zjhf7KX72r/MsO9qOT6e5C7su5r9+xEAXFatMLX6h/va3/ACOSOrnC48LdeM6r/wBx53vTyfT3HddvNdfYhRn9A7qNniVvKpwc9jxnGUF5yRXaWg2G0vVtqfinL8WZkbTB7bD3nZ0acH2wpwi/ekaLc1rnBxUXujdVls4yUnJbM7gAKAuwAAAAAAAAAAAAAAAAAAAAAAAAAAAAAAAAAAAAAAAAAAAAAAAAAAAAAAAAAAAAAAAAAAAAAAAAAAAAAADEaTaSUdGKDq3W9vdCC9aUuxdi62+r3IjWP6aXmkTauZuMOqnDONPLn1y8c/AnYXA2YjdbLmQ8TjIUbPd8iw4lpph+FPK6rwzXyYZzl3NQzy8TAXGt6yp/EU60+ezCK85Z+RIAXMMppXibZVTzO1+FJFTeuWl1W0/tx/kclLXHbv46hVXdKD+/IlANvdmH5dWau8L+fQtFrrVw24+NdSn7dNtfwbRnsP0ls8V3WVenJv5KklP7D3+R55BonlFT8La6m6GaWLxJM9MggGE6ZX2C5f0StLZXyJvbp92zLh4ZG/aP62qN01DGodE+G3DN0vGPrR8/Arbssur3juvlx9CwqzCqzZ7MoIPxRrRuIqdBqUWs04tOLT601xP2VhYAAAAAAAAAAAAAAAAAAAAAAAAAAAEl1xVJO6oxfqqk2uzNzkpeUYGgFt1iaKS0jt1K0Wdalm4L50XltQ79ya5rLrInODptqaaaeTTWTTXFNdTOry22M6FFcUc1j65RucnwZ8ABYkAAAAAAAAAA2nQbTSpo3VUK7bt5vKcfmN/Lj2Zda61zyLentb0eZz0Ro3tf0K36f1uhpZ58c9iPE5/NqYxcbFxZeZZbKScHwRkQAUZcAAAAAAAAAAAAAAAAAAAAAAAAA1vSfQO10lznNdHV/aQSzfZtx4S8nzNkBsrslXLtQejMJ1xsXZktUQ7GtXN/hDbhDpofOpZyfjT9Ze5rmaxKLg8pLJrinxXej0wdDEcCtcXX+IUYT5yitrwlxXvLirN5LayOvzRVW5XF71vT6nnUFlvdU+H3O+36Sl7M9qPumm/Mw1fUz/l7nwlS/NS/InxzPDy4vT7exCll164LUmYKG9Tdx1XFP7Ezlo6maj+PuYr2aTf3yRs7ww/9vz7GH/hv/r+Cbn1RcnlHi+HaVyy1QWdHfd1KtTknGEfck35m0YVoxZ4Lvw+jCL+dlnU+3LOXmRrM2qj4E30/fQ315Za/E9CbaGatqt/ONbGouFJZNQluqT7E48Yx7c978cyuJZcD6CixOJniJdqXoXNGHhRHSIABGJAAAAAAAAAAAAAAAAAAAAAAAAAAAAAAAAAAAAAAAAAAAAAAAAAAAB//2Q=="/>
          <p:cNvSpPr>
            <a:spLocks noChangeAspect="1" noChangeArrowheads="1"/>
          </p:cNvSpPr>
          <p:nvPr/>
        </p:nvSpPr>
        <p:spPr bwMode="auto">
          <a:xfrm>
            <a:off x="63500" y="-1038225"/>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 name="Picture 2" descr="https://encrypted-tbn2.gstatic.com/images?q=tbn:ANd9GcSl4aoNqAoHE1t1Ltl8YmIbEb0N4pjoyeE-Cuf1YIP4QYomlMjUXA"/>
          <p:cNvPicPr>
            <a:picLocks noChangeAspect="1" noChangeArrowheads="1"/>
          </p:cNvPicPr>
          <p:nvPr/>
        </p:nvPicPr>
        <p:blipFill>
          <a:blip r:embed="rId3" cstate="print"/>
          <a:srcRect/>
          <a:stretch>
            <a:fillRect/>
          </a:stretch>
        </p:blipFill>
        <p:spPr bwMode="auto">
          <a:xfrm>
            <a:off x="3124200" y="5029200"/>
            <a:ext cx="2590800" cy="1611935"/>
          </a:xfrm>
          <a:prstGeom prst="rect">
            <a:avLst/>
          </a:prstGeom>
          <a:noFill/>
        </p:spPr>
      </p:pic>
      <p:sp>
        <p:nvSpPr>
          <p:cNvPr id="7" name="Slide Number Placeholder 6"/>
          <p:cNvSpPr>
            <a:spLocks noGrp="1"/>
          </p:cNvSpPr>
          <p:nvPr>
            <p:ph type="sldNum" sz="quarter" idx="12"/>
          </p:nvPr>
        </p:nvSpPr>
        <p:spPr/>
        <p:txBody>
          <a:bodyPr/>
          <a:lstStyle/>
          <a:p>
            <a:fld id="{3CEC4412-3F92-4581-ADDA-2B1AAEC5BD44}" type="slidenum">
              <a:rPr lang="en-US" smtClean="0"/>
              <a:pPr/>
              <a:t>20</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85800"/>
            <a:ext cx="8534400" cy="2667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r>
              <a:rPr lang="en-US" sz="4000" dirty="0" smtClean="0"/>
              <a:t>Q: Does the library have eBooks?</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914400" y="2209800"/>
            <a:ext cx="7162800" cy="3581400"/>
          </a:xfrm>
        </p:spPr>
        <p:txBody>
          <a:bodyPr>
            <a:normAutofit/>
          </a:bodyPr>
          <a:lstStyle/>
          <a:p>
            <a:pPr algn="l"/>
            <a:r>
              <a:rPr lang="en-US" sz="2400" dirty="0" smtClean="0">
                <a:solidFill>
                  <a:schemeClr val="tx1"/>
                </a:solidFill>
              </a:rPr>
              <a:t>A: We have more than 40,000 eBooks on a variety of topics which are available to students, faculty and staff through our EBSCO eBook Collection. Patrons can access the full text of the eBooks from their computer or download titles to various mobile devices.</a:t>
            </a:r>
          </a:p>
          <a:p>
            <a:endParaRPr lang="en-US" sz="2400" dirty="0"/>
          </a:p>
        </p:txBody>
      </p:sp>
      <p:pic>
        <p:nvPicPr>
          <p:cNvPr id="14340" name="Picture 4" descr="http://ep.yimg.com/ca/I/artbook_2271_338788189"/>
          <p:cNvPicPr>
            <a:picLocks noChangeAspect="1" noChangeArrowheads="1"/>
          </p:cNvPicPr>
          <p:nvPr/>
        </p:nvPicPr>
        <p:blipFill>
          <a:blip r:embed="rId2" cstate="print"/>
          <a:srcRect/>
          <a:stretch>
            <a:fillRect/>
          </a:stretch>
        </p:blipFill>
        <p:spPr bwMode="auto">
          <a:xfrm>
            <a:off x="3505200" y="4495800"/>
            <a:ext cx="2654710" cy="2057400"/>
          </a:xfrm>
          <a:prstGeom prst="rect">
            <a:avLst/>
          </a:prstGeom>
          <a:noFill/>
        </p:spPr>
      </p:pic>
      <p:sp>
        <p:nvSpPr>
          <p:cNvPr id="5" name="Slide Number Placeholder 4"/>
          <p:cNvSpPr>
            <a:spLocks noGrp="1"/>
          </p:cNvSpPr>
          <p:nvPr>
            <p:ph type="sldNum" sz="quarter" idx="12"/>
          </p:nvPr>
        </p:nvSpPr>
        <p:spPr/>
        <p:txBody>
          <a:bodyPr/>
          <a:lstStyle/>
          <a:p>
            <a:fld id="{3CEC4412-3F92-4581-ADDA-2B1AAEC5BD44}" type="slidenum">
              <a:rPr lang="en-US" smtClean="0"/>
              <a:pPr/>
              <a:t>21</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305800" cy="2290155"/>
          </a:xfrm>
        </p:spPr>
        <p:txBody>
          <a:bodyPr>
            <a:normAutofit/>
          </a:bodyPr>
          <a:lstStyle/>
          <a:p>
            <a:pPr lvl="0" algn="ctr"/>
            <a:r>
              <a:rPr lang="en-US" dirty="0" smtClean="0"/>
              <a:t> </a:t>
            </a:r>
            <a:r>
              <a:rPr lang="en-US" sz="3600" dirty="0" smtClean="0"/>
              <a:t>Q: How do I access library resources from off-campus?</a:t>
            </a:r>
            <a:r>
              <a:rPr lang="en-US" dirty="0" smtClean="0"/>
              <a:t/>
            </a:r>
            <a:br>
              <a:rPr lang="en-US" dirty="0" smtClean="0"/>
            </a:br>
            <a:endParaRPr lang="en-US" dirty="0"/>
          </a:p>
        </p:txBody>
      </p:sp>
      <p:sp>
        <p:nvSpPr>
          <p:cNvPr id="3" name="Subtitle 2"/>
          <p:cNvSpPr>
            <a:spLocks noGrp="1"/>
          </p:cNvSpPr>
          <p:nvPr>
            <p:ph type="subTitle" idx="1"/>
          </p:nvPr>
        </p:nvSpPr>
        <p:spPr>
          <a:xfrm>
            <a:off x="1371600" y="2286000"/>
            <a:ext cx="6705600" cy="2743200"/>
          </a:xfrm>
        </p:spPr>
        <p:txBody>
          <a:bodyPr>
            <a:normAutofit/>
          </a:bodyPr>
          <a:lstStyle/>
          <a:p>
            <a:pPr algn="l"/>
            <a:r>
              <a:rPr lang="en-US" sz="2400" dirty="0" smtClean="0">
                <a:solidFill>
                  <a:schemeClr val="tx1"/>
                </a:solidFill>
              </a:rPr>
              <a:t>A: Anyone can access the library webpage and the library catalog from any computer with Internet access.  Access to the library databases is restricted to current MCC faculty, staff or students.  You will login with your MCC username and password.</a:t>
            </a:r>
          </a:p>
          <a:p>
            <a:endParaRPr lang="en-US" sz="2400" dirty="0"/>
          </a:p>
        </p:txBody>
      </p:sp>
      <p:pic>
        <p:nvPicPr>
          <p:cNvPr id="5" name="Picture 2" descr="http://cx.aos.ask.com/life123/what-is-a-database-used-for_126899648.s300x300.jpg"/>
          <p:cNvPicPr>
            <a:picLocks noChangeAspect="1" noChangeArrowheads="1"/>
          </p:cNvPicPr>
          <p:nvPr/>
        </p:nvPicPr>
        <p:blipFill>
          <a:blip r:embed="rId2" cstate="print"/>
          <a:srcRect/>
          <a:stretch>
            <a:fillRect/>
          </a:stretch>
        </p:blipFill>
        <p:spPr bwMode="auto">
          <a:xfrm>
            <a:off x="3352801" y="4876801"/>
            <a:ext cx="2285999" cy="1645920"/>
          </a:xfrm>
          <a:prstGeom prst="rect">
            <a:avLst/>
          </a:prstGeom>
          <a:noFill/>
        </p:spPr>
      </p:pic>
      <p:sp>
        <p:nvSpPr>
          <p:cNvPr id="6" name="Slide Number Placeholder 5"/>
          <p:cNvSpPr>
            <a:spLocks noGrp="1"/>
          </p:cNvSpPr>
          <p:nvPr>
            <p:ph type="sldNum" sz="quarter" idx="12"/>
          </p:nvPr>
        </p:nvSpPr>
        <p:spPr/>
        <p:txBody>
          <a:bodyPr/>
          <a:lstStyle/>
          <a:p>
            <a:fld id="{3CEC4412-3F92-4581-ADDA-2B1AAEC5BD44}" type="slidenum">
              <a:rPr lang="en-US" smtClean="0"/>
              <a:pPr/>
              <a:t>22</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09800"/>
            <a:ext cx="7924800" cy="1371600"/>
          </a:xfrm>
        </p:spPr>
        <p:txBody>
          <a:bodyPr>
            <a:normAutofit fontScale="90000"/>
          </a:bodyPr>
          <a:lstStyle/>
          <a:p>
            <a:pPr algn="ctr"/>
            <a:r>
              <a:rPr lang="en-US" sz="4000" dirty="0" smtClean="0"/>
              <a:t>Q: How can I get help with citing sources?</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1066800" y="2667000"/>
            <a:ext cx="7010400" cy="2438400"/>
          </a:xfrm>
        </p:spPr>
        <p:txBody>
          <a:bodyPr>
            <a:normAutofit/>
          </a:bodyPr>
          <a:lstStyle/>
          <a:p>
            <a:pPr algn="l"/>
            <a:r>
              <a:rPr lang="en-US" sz="2400" dirty="0" smtClean="0">
                <a:solidFill>
                  <a:schemeClr val="tx1"/>
                </a:solidFill>
              </a:rPr>
              <a:t>A:   Go to the library webpage and click on “</a:t>
            </a:r>
            <a:r>
              <a:rPr lang="en-US" sz="2400" dirty="0" smtClean="0">
                <a:solidFill>
                  <a:schemeClr val="tx1"/>
                </a:solidFill>
                <a:hlinkClick r:id="rId2"/>
              </a:rPr>
              <a:t>Citing Sources</a:t>
            </a:r>
            <a:r>
              <a:rPr lang="en-US" sz="2400" dirty="0" smtClean="0">
                <a:solidFill>
                  <a:schemeClr val="tx1"/>
                </a:solidFill>
              </a:rPr>
              <a:t>” (in the right menu).  This page has style guides, handouts, tutorials, and links to assist with citation styles. </a:t>
            </a:r>
          </a:p>
          <a:p>
            <a:endParaRPr lang="en-US" sz="2400" dirty="0"/>
          </a:p>
        </p:txBody>
      </p:sp>
      <p:sp>
        <p:nvSpPr>
          <p:cNvPr id="2050" name="AutoShape 2" descr="data:image/jpeg;base64,/9j/4AAQSkZJRgABAQAAAQABAAD/2wCEAAkGBg8GDxUQBxQWFRUVGBQUFBcVFRQXEBkWFhUVFBUXFRIYJyceGBslGhISHy8gJygpLSwsFR4xNTIqNSYuLCkBCQoKDgwOGg8PGjQlHyQqLDQ1KTI0Mi4sLS0sKTQsLC0sLSosLy8sKSo1KSwsNCosLC8sLCwpLCwsLC0vLDUpLP/AABEIAOEA4QMBIgACEQEDEQH/xAAcAAEBAAIDAQEAAAAAAAAAAAAABwUGAwQIAQL/xABHEAACAQICBgYECgYKAwAAAAAAAQIDBAURBgcSITFhE0FRcYGhIjJykSMzQlJigpKxssE0Q1OTotEUFRckJVSzwtLwY6Ph/8QAGgEBAAIDAQAAAAAAAAAAAAAAAAQFAgMGAf/EADARAAICAAQDBgYCAwEAAAAAAAABAgMEBREhMVGhEhUyQZHRImFxgbHwE1IzQuEU/9oADAMBAAIRAxEAPwC4gAAAx2KaQ2mCr/Ea0IPsbzm+6C9J+41HEtb9rQ3YfSnUfbLKnD85eSJFWGtt8ETRZiKq/FI38Eav9bF/dbrZU6S+jHal755ryNfvdKL7Ef0q4qtPq23GP2Y5LyJ8MptfiaXUhTzOpeFNl8usToWP6XVhD25xj97MPc6wMMtfXuIv2FOfnFNEHbz3sEuOTwXik/x7kWWaT/1iv30LLX1tYfS+LVWfswS/E0dOprjtV8XQqvvdNfmyTAkLK8OvJ+ppeY3vkVX+2Sh/l6n2oHLT1xWj+Mo1l3dG/wA0SUHvdmH5dTzvG/n0LLR1s4dU9fpY+1TT/C2ZK31hYZc+rcRXtxnDzkkiEA1yyml8G1+/Q2RzO1cUj0daYvb3/wCh1ac/YnGX3M7Z5mMjZaR3mHfolerFLqU5bP2Xu8iNPJ/6z9Ub45qv9onogEYsNa2IWn6R0dVfThsy98MvuZsuHa4beruxGjOnzg1OPnsvyZCsy3EQ8tfoTIY+ifnp9ShAxGGaXWOL7rOvBt/Jb2Z/Ylk2ZcgShKD0ktCZGUZLWL1AAMTIAAAAAAAAAAAA6OM41RwGi61/LZity65SfVGK62SXSHWbeYs3GxfQU+yL+Fa+lU4rujl4mR1xTqu4oqWfRqm3Hjs7bk9rfwzyUCenR5fg6/41bJat9Cgx2Ls7brjsl1Pspubbm82+Le9vvZ8ALkqgAAAAAAAAAAAAAAAAAAAAAZjCtLr7BclZVpqK+TJ7dP7Ms0vDIw4MZQjNaSWplGcovWL0Kbg+uFPKOM0fr0vzpy/KXgb3hGkVrjqzw6rGfbHPKa74P0l7jzufqnVlRkpUm01vTTaknya4FZdldU94fC+hYVZlZDae66npcEc0f1p3WG5QxNdPDte6slynwl47+ZTcB0ptNI454fPOS3yhLdVj3x7OazXMpMRgraN5Lbmi4oxdd3he/IywAIZKAAAAAAOvfWFLEqbp3sIzg+MZLNf/AB8yaaS6pp0c6mAPaXHopv017E3ul3PJ82VMEmjFWUPWD+3kR7sPXctJL7+Z5rubWpZzcLqMoSXGMk1Jd6ZxHonF8Atsdjs4lTjPsb3TXszW9E8xzVDUpZywSptL9nU3T8Ki3PxS7y+ozSqzafwvoUt2XWQ3huupOQdzEsIuMHlsYhTlTfVtLJP2ZcJeDOmWiaktUVzTT0YAOazs6mIVFTtIuc5blGKzb/72nrem7PEtdkcJ+oU3VezTTbfBJZvwSKfo7qkhBKePy2nx6KDyiuUqi3vwy72b7h+EW+Ex2bCnCmvoxSb73xfiVN2a1QekF2vwWdOW2T3m9PyQq10NxG8+Jtqv1o7C/jyO6tW2Kv8AUf8Aso/8i5ggvN7fKK6+5MWV1ebZBrnQLE7VZztpv2XCflFtmDuLadpLZuYyhLslFxl7nvPSp1b/AAyjisNi/pxqR7JJPxXY+aNlecS1+OPoYTyuOnwS9TzgCh6YasHYxdfAs5RWblSe+aXbB8ZLk9/eTwuqL4Xx7UGVF1M6ZdmaAANxqAAAAAAByUK87WSnbycZRecZRbUk+1NcDjABTNE9ar3UtIe5Vkv9SK/EvFdZSqVWNeKlRalFpNNNOLT4NNcUeaTaNDdOaujElCtnOg36UOuOfGVPsfLg+T3lLjMsUvjp2fL2LfC5g4/Dbw5lxBwWN9TxKnGrZyUoTWcWuDX5Pqy6jnOeaaejLxPXdAAHh6AAAAAAcde3hdRcLiMZRfFSScX3p7jUsX1W2GI5u2UqEv8AxvOGfOnLd7sjcQba7rKnrB6GuyqFi0mtSPYjqkvbZ/3KVOrHPLjsT73GW73NlC0S0Ro6LUsqeUqsl8JUy3v6MeyPLxZnwSLsdddDsSe35+poqwdVUu1FAAEIlgAAAAAAjOs/RyODXSrWqyp185ZLgqiy20uxPNS8WWY0jW5RU7CMnxjVhl4xmn/3kWGXWuF6S4PYhY6tTpb5bkdAB1hzAAAAAAAAAAAABtur/TF6O1uiun8BUfpZ8ISe5TXLhny39Ra08+B5nLRqwx94vZ9FXec6GUH2uDXwb9ycfqlFmuGWn80fv7l1luIf+KX29jcQAUBdAAAAAAAAAAAAAAAAAAAAAAletzHlcThZ0Hn0fwlT2msoR71Ft/WRuGm2mENF6OUMpVpp9HHs6tuX0V5vd2tQ6vXldTlOu3KUm5Sb4tt5tsu8rwrcv5pcFwKjMcSlH+KPF8TjAB0JRAAAAAAAAAAAAA3LVTfu1xDo+qrCcfGK6RP+GXvNNNg0AbWJ2+z86X4J5kfFRUqZp8mb8M3G2LXNF5B8PpxZ1oAAAAAAAAAAAAAAAAAANa0x02o6LQ2Y5TryXoU8+H0p5cI+b6u1YnTTWRDCNqhg7U63CU+NOm/90uXBdfYSW4uJ3c3O4k5Sk85Sk85N9rZcYLLnZpO3Zcuf/CqxePUPgr48+Ry4jiNXFasq17JynJ5tvySXUl1I6wB0iSS0RQNtvVgAAAAAAAAAAAAAAA3fVNhLu7112vRoxe/6c04pfZ237jUsMwyri9WNGyjtTk8kurm2+pLrZeNF9HoaM20aNHe/WqS+dN8X3bklySKzMsSq6nBcX+CxwFDssU3wX5MuADljowAAAAAAAAAAAAAAD5KSgs5bkuPYSvTnWQ7ratsCllDep1Vxl1NU31R+lxfVu48WsTTx4jKVphUvgluqTX6xrjFP5i8+7joB0GAy9LSy1b+S9yjxuO11rrf1YABeFOAAAAAAAAAAAAADLYHotd6RPLD6bceDnL0aS75vj3LN8jGU4wWsnojKMZSekVqYkzejmiF1pNL+6Ryhn6VSWaprtyfynyXkUbR7VXbYdlPFX08+xrKivq8ZeO7kbtTpxopRppJLcklkkuxJcCmxGaxW1S1+Za0Za3vb6GG0Y0Tt9F6ezaram/XqS9eXLlHkvPiZsAoZzlOXak9WXcIRguzFbAAGBkAAAAAAAAAAAADTtZ2kMsGtFTtnlOu3DNcVBL02ue+K+szcSda5LJ1KNCsuEJTg/rpSX+m/eTMDGMr4qXAi4yUo0ycSVgA7A5UAAAAAAAAAAGRwXR+50gnsYdBy+dLhCPtSe5ff2HkpKK1k9Eexi5PRIxxlcD0Xu9IpZYfTbjwc3upLvm/uWb5FK0e1VW2H5TxZ9NP5u9UU+7jPx3cjd6VKNGKjSSSW5JJJJdiS4FNiM1jHapa/PyLajLJPex6fI0nR7VVbYdlPFX08/m8KKfs8ZeO7kbvTpRopRpJJLckkkkuxJcD9Ao7b7LnrN6lxVTCpaQWgABpNoAAAAAAAAAAAAAAAAAAMRpZhH9eWVWilnJxzh7cfSj5pLxMuDKEnCSkuKMZRUouL8zzM93EGzaw8E/qW/n0ayhV+Fh2ek3tLwlteDRrJ29VisgprzOQsg65OL8gADMwAAAAB3sDwx4zc0qEHl0klFvsXGT8Em/A8lJRTbPYpyeiM/oRoJPSZ9Ld5woReTa9abXGMOXbLwW/hZLDD6WF01SsYKEI8FFbu99r5vefqztIWFONK2SjCCUYpdSRzHIYrFzxEt+Hkv3zOpw2GjRHbjzAAIZKAAAAAAAAAAAAAAAAAAAAAAAAAAANM1pYJ/Wdl01NenQe3z2Hkqi/DL6pGT0w1nxMBfaBYbiD2q1vFN9cHKn5QaRb4LMFRDsTWxV4vAu6Xbg9yDAt/9mOF/spfvav8x/Zjhf7KX72r/MsO9qOT6e5C7su5r9+xEAXFatMLX6h/va3/ACOSOrnC48LdeM6r/wBx53vTyfT3HddvNdfYhRn9A7qNniVvKpwc9jxnGUF5yRXaWg2G0vVtqfinL8WZkbTB7bD3nZ0acH2wpwi/ekaLc1rnBxUXujdVls4yUnJbM7gAKAuwAAAAAAAAAAAAAAAAAAAAAAAAAAAAAAAAAAAAAAAAAAAAAAAAAAAAAAAAAAAAAAAAAAAAAAAAAAAAAADEaTaSUdGKDq3W9vdCC9aUuxdi62+r3IjWP6aXmkTauZuMOqnDONPLn1y8c/AnYXA2YjdbLmQ8TjIUbPd8iw4lpph+FPK6rwzXyYZzl3NQzy8TAXGt6yp/EU60+ezCK85Z+RIAXMMppXibZVTzO1+FJFTeuWl1W0/tx/kclLXHbv46hVXdKD+/IlANvdmH5dWau8L+fQtFrrVw24+NdSn7dNtfwbRnsP0ls8V3WVenJv5KklP7D3+R55BonlFT8La6m6GaWLxJM9MggGE6ZX2C5f0StLZXyJvbp92zLh4ZG/aP62qN01DGodE+G3DN0vGPrR8/Arbssur3juvlx9CwqzCqzZ7MoIPxRrRuIqdBqUWs04tOLT601xP2VhYAAAAAAAAAAAAAAAAAAAAAAAAAAAEl1xVJO6oxfqqk2uzNzkpeUYGgFt1iaKS0jt1K0Wdalm4L50XltQ79ya5rLrInODptqaaaeTTWTTXFNdTOry22M6FFcUc1j65RucnwZ8ABYkAAAAAAAAAA2nQbTSpo3VUK7bt5vKcfmN/Lj2Zda61zyLentb0eZz0Ro3tf0K36f1uhpZ58c9iPE5/NqYxcbFxZeZZbKScHwRkQAUZcAAAAAAAAAAAAAAAAAAAAAAAAA1vSfQO10lznNdHV/aQSzfZtx4S8nzNkBsrslXLtQejMJ1xsXZktUQ7GtXN/hDbhDpofOpZyfjT9Ze5rmaxKLg8pLJrinxXej0wdDEcCtcXX+IUYT5yitrwlxXvLirN5LayOvzRVW5XF71vT6nnUFlvdU+H3O+36Sl7M9qPumm/Mw1fUz/l7nwlS/NS/InxzPDy4vT7exCll164LUmYKG9Tdx1XFP7Ezlo6maj+PuYr2aTf3yRs7ww/9vz7GH/hv/r+Cbn1RcnlHi+HaVyy1QWdHfd1KtTknGEfck35m0YVoxZ4Lvw+jCL+dlnU+3LOXmRrM2qj4E30/fQ315Za/E9CbaGatqt/ONbGouFJZNQluqT7E48Yx7c978cyuJZcD6CixOJniJdqXoXNGHhRHSIABGJAAAAAAAAAAAAAAAAAAAAAAAAAAAAAAAAAAAAAAAAAAAAAAAAAAAB//2Q=="/>
          <p:cNvSpPr>
            <a:spLocks noChangeAspect="1" noChangeArrowheads="1"/>
          </p:cNvSpPr>
          <p:nvPr/>
        </p:nvSpPr>
        <p:spPr bwMode="auto">
          <a:xfrm>
            <a:off x="0" y="-3810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7" name="Picture 6" descr="https://encrypted-tbn2.gstatic.com/images?q=tbn:ANd9GcQ96z1KHGNpjdOfWeKLVY6fA4xPkvdVxjRiim-f8xDedb93V0uQXQ"/>
          <p:cNvPicPr>
            <a:picLocks noChangeAspect="1" noChangeArrowheads="1"/>
          </p:cNvPicPr>
          <p:nvPr/>
        </p:nvPicPr>
        <p:blipFill>
          <a:blip r:embed="rId3" cstate="print"/>
          <a:srcRect/>
          <a:stretch>
            <a:fillRect/>
          </a:stretch>
        </p:blipFill>
        <p:spPr bwMode="auto">
          <a:xfrm>
            <a:off x="3048000" y="4152900"/>
            <a:ext cx="3048000" cy="2286000"/>
          </a:xfrm>
          <a:prstGeom prst="rect">
            <a:avLst/>
          </a:prstGeom>
          <a:noFill/>
        </p:spPr>
      </p:pic>
      <p:sp>
        <p:nvSpPr>
          <p:cNvPr id="6" name="Slide Number Placeholder 5"/>
          <p:cNvSpPr>
            <a:spLocks noGrp="1"/>
          </p:cNvSpPr>
          <p:nvPr>
            <p:ph type="sldNum" sz="quarter" idx="12"/>
          </p:nvPr>
        </p:nvSpPr>
        <p:spPr/>
        <p:txBody>
          <a:bodyPr/>
          <a:lstStyle/>
          <a:p>
            <a:fld id="{3CEC4412-3F92-4581-ADDA-2B1AAEC5BD44}" type="slidenum">
              <a:rPr lang="en-US" smtClean="0"/>
              <a:pPr/>
              <a:t>23</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09600" y="304800"/>
            <a:ext cx="7848600" cy="5791200"/>
          </a:xfrm>
        </p:spPr>
        <p:txBody>
          <a:bodyPr>
            <a:normAutofit/>
          </a:bodyPr>
          <a:lstStyle/>
          <a:p>
            <a:pPr algn="ctr">
              <a:buNone/>
            </a:pPr>
            <a:r>
              <a:rPr lang="en-US" sz="3600" b="1" dirty="0" smtClean="0">
                <a:solidFill>
                  <a:schemeClr val="accent1"/>
                </a:solidFill>
                <a:effectLst>
                  <a:outerShdw blurRad="38100" dist="38100" dir="2700000" algn="tl">
                    <a:srgbClr val="000000">
                      <a:alpha val="43137"/>
                    </a:srgbClr>
                  </a:outerShdw>
                </a:effectLst>
              </a:rPr>
              <a:t>CITATION HELP </a:t>
            </a:r>
          </a:p>
          <a:p>
            <a:pPr algn="ctr">
              <a:buNone/>
            </a:pPr>
            <a:r>
              <a:rPr lang="en-US" sz="3600" b="1" dirty="0" smtClean="0">
                <a:solidFill>
                  <a:schemeClr val="accent1"/>
                </a:solidFill>
                <a:effectLst>
                  <a:outerShdw blurRad="38100" dist="38100" dir="2700000" algn="tl">
                    <a:srgbClr val="000000">
                      <a:alpha val="43137"/>
                    </a:srgbClr>
                  </a:outerShdw>
                </a:effectLst>
                <a:hlinkClick r:id="rId2"/>
              </a:rPr>
              <a:t>NoodleTools Express</a:t>
            </a: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pPr algn="ctr">
              <a:buNone/>
            </a:pPr>
            <a:endParaRPr lang="en-US" sz="3600" b="1" dirty="0" smtClean="0">
              <a:solidFill>
                <a:schemeClr val="accent1"/>
              </a:solidFill>
              <a:effectLst>
                <a:outerShdw blurRad="38100" dist="38100" dir="2700000" algn="tl">
                  <a:srgbClr val="000000">
                    <a:alpha val="43137"/>
                  </a:srgbClr>
                </a:outerShdw>
              </a:effectLst>
            </a:endParaRPr>
          </a:p>
          <a:p>
            <a:endParaRPr lang="en-US" b="1" dirty="0" smtClean="0"/>
          </a:p>
          <a:p>
            <a:pPr marL="514350" indent="-514350">
              <a:buClr>
                <a:schemeClr val="accent1">
                  <a:lumMod val="75000"/>
                </a:schemeClr>
              </a:buClr>
              <a:buFont typeface="+mj-lt"/>
              <a:buAutoNum type="arabicPeriod"/>
            </a:pPr>
            <a:r>
              <a:rPr lang="en-US" sz="2400" dirty="0" smtClean="0"/>
              <a:t>Generates MLA, APA and Chicago citations</a:t>
            </a:r>
          </a:p>
          <a:p>
            <a:pPr marL="514350" indent="-514350">
              <a:buClr>
                <a:schemeClr val="accent1">
                  <a:lumMod val="75000"/>
                </a:schemeClr>
              </a:buClr>
              <a:buFont typeface="+mj-lt"/>
              <a:buAutoNum type="arabicPeriod"/>
            </a:pPr>
            <a:r>
              <a:rPr lang="en-US" sz="2400" dirty="0" smtClean="0"/>
              <a:t>Provides step-by-step instructions</a:t>
            </a:r>
          </a:p>
          <a:p>
            <a:pPr marL="514350" indent="-514350">
              <a:buClr>
                <a:schemeClr val="accent1">
                  <a:lumMod val="75000"/>
                </a:schemeClr>
              </a:buClr>
              <a:buFont typeface="+mj-lt"/>
              <a:buAutoNum type="arabicPeriod"/>
            </a:pPr>
            <a:r>
              <a:rPr lang="en-US" sz="2400" dirty="0" smtClean="0"/>
              <a:t>Fill in all the information about the source</a:t>
            </a:r>
          </a:p>
          <a:p>
            <a:pPr marL="514350" indent="-514350">
              <a:buClr>
                <a:schemeClr val="accent1">
                  <a:lumMod val="75000"/>
                </a:schemeClr>
              </a:buClr>
              <a:buFont typeface="+mj-lt"/>
              <a:buAutoNum type="arabicPeriod"/>
            </a:pPr>
            <a:r>
              <a:rPr lang="en-US" sz="2400" dirty="0" smtClean="0"/>
              <a:t>Citations can be pasted to Microsoft Word</a:t>
            </a:r>
          </a:p>
          <a:p>
            <a:pPr marL="514350" indent="-514350">
              <a:buClr>
                <a:schemeClr val="accent1">
                  <a:lumMod val="75000"/>
                </a:schemeClr>
              </a:buClr>
              <a:buFont typeface="+mj-lt"/>
              <a:buAutoNum type="arabicPeriod"/>
            </a:pPr>
            <a:endParaRPr lang="en-US" sz="2400" dirty="0" smtClean="0"/>
          </a:p>
          <a:p>
            <a:pPr marL="514350" indent="-514350">
              <a:buClr>
                <a:schemeClr val="accent1">
                  <a:lumMod val="75000"/>
                </a:schemeClr>
              </a:buClr>
              <a:buFont typeface="+mj-lt"/>
              <a:buAutoNum type="arabicPeriod"/>
            </a:pPr>
            <a:endParaRPr lang="en-US" sz="2400" dirty="0" smtClean="0"/>
          </a:p>
          <a:p>
            <a:pPr marL="514350" indent="-514350">
              <a:buClr>
                <a:schemeClr val="accent1">
                  <a:lumMod val="75000"/>
                </a:schemeClr>
              </a:buClr>
              <a:buFont typeface="+mj-lt"/>
              <a:buAutoNum type="arabicPeriod"/>
            </a:pPr>
            <a:endParaRPr lang="en-US" sz="2400" dirty="0" smtClean="0"/>
          </a:p>
          <a:p>
            <a:pPr marL="514350" indent="-514350">
              <a:buClr>
                <a:schemeClr val="accent1">
                  <a:lumMod val="75000"/>
                </a:schemeClr>
              </a:buClr>
              <a:buNone/>
            </a:pPr>
            <a:endParaRPr lang="en-US" sz="2400" dirty="0" smtClean="0"/>
          </a:p>
          <a:p>
            <a:pPr marL="514350" indent="-514350">
              <a:buClr>
                <a:schemeClr val="accent1">
                  <a:lumMod val="75000"/>
                </a:schemeClr>
              </a:buClr>
              <a:buFont typeface="+mj-lt"/>
              <a:buAutoNum type="arabicPeriod"/>
            </a:pPr>
            <a:endParaRPr lang="en-US" sz="2400" dirty="0" smtClean="0"/>
          </a:p>
          <a:p>
            <a:pPr>
              <a:buNone/>
            </a:pPr>
            <a:endParaRPr lang="en-US" dirty="0" smtClean="0"/>
          </a:p>
          <a:p>
            <a:pPr marL="0" indent="0">
              <a:buNone/>
            </a:pPr>
            <a:endParaRPr lang="en-US" dirty="0" smtClean="0"/>
          </a:p>
          <a:p>
            <a:pPr>
              <a:buNone/>
            </a:pPr>
            <a:endParaRPr lang="en-US" dirty="0"/>
          </a:p>
        </p:txBody>
      </p:sp>
      <p:pic>
        <p:nvPicPr>
          <p:cNvPr id="3080" name="Picture 8"/>
          <p:cNvPicPr>
            <a:picLocks noChangeAspect="1" noChangeArrowheads="1"/>
          </p:cNvPicPr>
          <p:nvPr/>
        </p:nvPicPr>
        <p:blipFill>
          <a:blip r:embed="rId3" cstate="print"/>
          <a:srcRect/>
          <a:stretch>
            <a:fillRect/>
          </a:stretch>
        </p:blipFill>
        <p:spPr bwMode="auto">
          <a:xfrm>
            <a:off x="2514600" y="1600200"/>
            <a:ext cx="4267200" cy="274074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CEC4412-3F92-4581-ADDA-2B1AAEC5BD44}" type="slidenum">
              <a:rPr lang="en-US" smtClean="0"/>
              <a:pPr/>
              <a:t>24</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slide(fromBottom)">
                                      <p:cBhvr>
                                        <p:cTn id="7" dur="500"/>
                                        <p:tgtEl>
                                          <p:spTgt spid="5">
                                            <p:txEl>
                                              <p:pRg st="7" end="7"/>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slide(fromBottom)">
                                      <p:cBhvr>
                                        <p:cTn id="10" dur="500"/>
                                        <p:tgtEl>
                                          <p:spTgt spid="5">
                                            <p:txEl>
                                              <p:pRg st="8" end="8"/>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slide(fromBottom)">
                                      <p:cBhvr>
                                        <p:cTn id="13" dur="500"/>
                                        <p:tgtEl>
                                          <p:spTgt spid="5">
                                            <p:txEl>
                                              <p:pRg st="9" end="9"/>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10" end="10"/>
                                            </p:txEl>
                                          </p:spTgt>
                                        </p:tgtEl>
                                        <p:attrNameLst>
                                          <p:attrName>style.visibility</p:attrName>
                                        </p:attrNameLst>
                                      </p:cBhvr>
                                      <p:to>
                                        <p:strVal val="visible"/>
                                      </p:to>
                                    </p:set>
                                    <p:animEffect transition="in" filter="slide(fromBottom)">
                                      <p:cBhvr>
                                        <p:cTn id="1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1"/>
            <a:ext cx="8336280" cy="1371600"/>
          </a:xfrm>
        </p:spPr>
        <p:txBody>
          <a:bodyPr>
            <a:normAutofit fontScale="90000"/>
          </a:bodyPr>
          <a:lstStyle/>
          <a:p>
            <a:pPr algn="ctr">
              <a:lnSpc>
                <a:spcPct val="150000"/>
              </a:lnSpc>
            </a:pPr>
            <a:r>
              <a:rPr lang="en-US" dirty="0" smtClean="0"/>
              <a:t/>
            </a:r>
            <a:br>
              <a:rPr lang="en-US" dirty="0" smtClean="0"/>
            </a:br>
            <a:r>
              <a:rPr lang="en-US" dirty="0" smtClean="0"/>
              <a:t> </a:t>
            </a:r>
            <a:br>
              <a:rPr lang="en-US" dirty="0" smtClean="0"/>
            </a:br>
            <a:r>
              <a:rPr lang="en-US" dirty="0"/>
              <a:t>Q: What are the Library hours?</a:t>
            </a:r>
            <a:r>
              <a:rPr lang="en-US" dirty="0" smtClean="0"/>
              <a:t/>
            </a:r>
            <a:br>
              <a:rPr lang="en-US" dirty="0" smtClean="0"/>
            </a:br>
            <a:r>
              <a:rPr lang="en-US" dirty="0" smtClean="0">
                <a:hlinkClick r:id="rId2"/>
              </a:rPr>
              <a:t>Library Hours</a:t>
            </a:r>
            <a:endParaRPr lang="en-US" dirty="0"/>
          </a:p>
        </p:txBody>
      </p:sp>
      <p:sp>
        <p:nvSpPr>
          <p:cNvPr id="4" name="TextBox 3"/>
          <p:cNvSpPr txBox="1"/>
          <p:nvPr/>
        </p:nvSpPr>
        <p:spPr>
          <a:xfrm>
            <a:off x="3312952" y="2293313"/>
            <a:ext cx="2478248" cy="2739211"/>
          </a:xfrm>
          <a:prstGeom prst="rect">
            <a:avLst/>
          </a:prstGeom>
          <a:noFill/>
        </p:spPr>
        <p:txBody>
          <a:bodyPr wrap="square" rtlCol="0">
            <a:spAutoFit/>
          </a:bodyPr>
          <a:lstStyle/>
          <a:p>
            <a:pPr>
              <a:spcBef>
                <a:spcPts val="250"/>
              </a:spcBef>
              <a:buClr>
                <a:schemeClr val="accent1"/>
              </a:buClr>
              <a:buSzPct val="80000"/>
            </a:pPr>
            <a:r>
              <a:rPr lang="en-US" b="1" dirty="0" smtClean="0">
                <a:solidFill>
                  <a:schemeClr val="accent1">
                    <a:lumMod val="75000"/>
                  </a:schemeClr>
                </a:solidFill>
                <a:latin typeface="+mj-lt"/>
                <a:ea typeface="+mj-ea"/>
                <a:cs typeface="+mj-cs"/>
              </a:rPr>
              <a:t>Fort </a:t>
            </a:r>
            <a:r>
              <a:rPr lang="en-US" b="1" dirty="0">
                <a:solidFill>
                  <a:schemeClr val="accent1">
                    <a:lumMod val="75000"/>
                  </a:schemeClr>
                </a:solidFill>
                <a:latin typeface="+mj-lt"/>
                <a:ea typeface="+mj-ea"/>
                <a:cs typeface="+mj-cs"/>
              </a:rPr>
              <a:t>Omaha</a:t>
            </a:r>
          </a:p>
          <a:p>
            <a:pPr>
              <a:spcBef>
                <a:spcPts val="600"/>
              </a:spcBef>
            </a:pPr>
            <a:r>
              <a:rPr lang="en-US" sz="1400" b="1" dirty="0"/>
              <a:t>Monday - Thursday: </a:t>
            </a:r>
          </a:p>
          <a:p>
            <a:pPr>
              <a:spcBef>
                <a:spcPts val="600"/>
              </a:spcBef>
            </a:pPr>
            <a:r>
              <a:rPr lang="en-US" sz="1400" b="1" dirty="0"/>
              <a:t>7:30 a.m. - </a:t>
            </a:r>
            <a:r>
              <a:rPr lang="en-US" sz="1400" b="1" dirty="0" smtClean="0"/>
              <a:t>10:00 </a:t>
            </a:r>
            <a:r>
              <a:rPr lang="en-US" sz="1400" b="1" dirty="0"/>
              <a:t>p.m. </a:t>
            </a:r>
          </a:p>
          <a:p>
            <a:pPr>
              <a:spcBef>
                <a:spcPts val="600"/>
              </a:spcBef>
            </a:pPr>
            <a:r>
              <a:rPr lang="en-US" sz="1400" b="1" dirty="0"/>
              <a:t>Friday: </a:t>
            </a:r>
          </a:p>
          <a:p>
            <a:pPr>
              <a:spcBef>
                <a:spcPts val="600"/>
              </a:spcBef>
            </a:pPr>
            <a:r>
              <a:rPr lang="en-US" sz="1400" b="1" dirty="0"/>
              <a:t>7:30 a.m. - 5</a:t>
            </a:r>
            <a:r>
              <a:rPr lang="en-US" sz="1400" b="1" dirty="0" smtClean="0"/>
              <a:t>:00 </a:t>
            </a:r>
            <a:r>
              <a:rPr lang="en-US" sz="1400" b="1" dirty="0"/>
              <a:t>p.m. </a:t>
            </a:r>
          </a:p>
          <a:p>
            <a:pPr>
              <a:spcBef>
                <a:spcPts val="600"/>
              </a:spcBef>
            </a:pPr>
            <a:r>
              <a:rPr lang="en-US" sz="1400" b="1" dirty="0"/>
              <a:t>Saturday: </a:t>
            </a:r>
          </a:p>
          <a:p>
            <a:pPr>
              <a:spcBef>
                <a:spcPts val="600"/>
              </a:spcBef>
            </a:pPr>
            <a:r>
              <a:rPr lang="en-US" sz="1400" b="1" dirty="0"/>
              <a:t>8:00 a.m. - 4</a:t>
            </a:r>
            <a:r>
              <a:rPr lang="en-US" sz="1400" b="1" dirty="0" smtClean="0"/>
              <a:t>:00 </a:t>
            </a:r>
            <a:r>
              <a:rPr lang="en-US" sz="1400" b="1" dirty="0"/>
              <a:t>p.m. </a:t>
            </a:r>
          </a:p>
          <a:p>
            <a:pPr>
              <a:spcBef>
                <a:spcPts val="600"/>
              </a:spcBef>
            </a:pPr>
            <a:r>
              <a:rPr lang="en-US" sz="1400" b="1" dirty="0"/>
              <a:t>Sunday: Closed</a:t>
            </a:r>
          </a:p>
          <a:p>
            <a:pPr algn="ctr">
              <a:spcBef>
                <a:spcPts val="580"/>
              </a:spcBef>
            </a:pPr>
            <a:endParaRPr lang="en-US" sz="1600" b="1" dirty="0" smtClean="0">
              <a:solidFill>
                <a:schemeClr val="tx2"/>
              </a:solidFill>
            </a:endParaRPr>
          </a:p>
        </p:txBody>
      </p:sp>
      <p:sp>
        <p:nvSpPr>
          <p:cNvPr id="5" name="TextBox 4"/>
          <p:cNvSpPr txBox="1"/>
          <p:nvPr/>
        </p:nvSpPr>
        <p:spPr>
          <a:xfrm>
            <a:off x="5943600" y="2302401"/>
            <a:ext cx="2819400" cy="2739211"/>
          </a:xfrm>
          <a:prstGeom prst="rect">
            <a:avLst/>
          </a:prstGeom>
          <a:noFill/>
        </p:spPr>
        <p:txBody>
          <a:bodyPr wrap="square" rtlCol="0">
            <a:spAutoFit/>
          </a:bodyPr>
          <a:lstStyle/>
          <a:p>
            <a:pPr>
              <a:spcBef>
                <a:spcPts val="250"/>
              </a:spcBef>
              <a:buClr>
                <a:schemeClr val="accent1"/>
              </a:buClr>
              <a:buSzPct val="80000"/>
            </a:pPr>
            <a:r>
              <a:rPr lang="en-US" b="1" dirty="0" smtClean="0">
                <a:solidFill>
                  <a:schemeClr val="accent1">
                    <a:lumMod val="75000"/>
                  </a:schemeClr>
                </a:solidFill>
                <a:latin typeface="+mj-lt"/>
                <a:ea typeface="+mj-ea"/>
                <a:cs typeface="+mj-cs"/>
              </a:rPr>
              <a:t>South </a:t>
            </a:r>
            <a:r>
              <a:rPr lang="en-US" b="1" dirty="0">
                <a:solidFill>
                  <a:schemeClr val="accent1">
                    <a:lumMod val="75000"/>
                  </a:schemeClr>
                </a:solidFill>
                <a:latin typeface="+mj-lt"/>
                <a:ea typeface="+mj-ea"/>
                <a:cs typeface="+mj-cs"/>
              </a:rPr>
              <a:t>Omaha </a:t>
            </a:r>
          </a:p>
          <a:p>
            <a:pPr>
              <a:spcBef>
                <a:spcPts val="600"/>
              </a:spcBef>
            </a:pPr>
            <a:r>
              <a:rPr lang="en-US" sz="1400" b="1" dirty="0"/>
              <a:t>Monday - Thursday: </a:t>
            </a:r>
          </a:p>
          <a:p>
            <a:pPr>
              <a:spcBef>
                <a:spcPts val="600"/>
              </a:spcBef>
            </a:pPr>
            <a:r>
              <a:rPr lang="en-US" sz="1400" b="1" dirty="0"/>
              <a:t>7:30 a.m. - 9:00 p.m. </a:t>
            </a:r>
          </a:p>
          <a:p>
            <a:pPr>
              <a:spcBef>
                <a:spcPts val="600"/>
              </a:spcBef>
            </a:pPr>
            <a:r>
              <a:rPr lang="en-US" sz="1400" b="1" dirty="0"/>
              <a:t>Friday: </a:t>
            </a:r>
          </a:p>
          <a:p>
            <a:pPr>
              <a:spcBef>
                <a:spcPts val="600"/>
              </a:spcBef>
            </a:pPr>
            <a:r>
              <a:rPr lang="en-US" sz="1400" b="1" dirty="0"/>
              <a:t>9:00 a.m. - 6:00 p.m. </a:t>
            </a:r>
          </a:p>
          <a:p>
            <a:pPr>
              <a:spcBef>
                <a:spcPts val="600"/>
              </a:spcBef>
            </a:pPr>
            <a:r>
              <a:rPr lang="en-US" sz="1400" b="1" dirty="0"/>
              <a:t>Saturday: </a:t>
            </a:r>
          </a:p>
          <a:p>
            <a:pPr>
              <a:spcBef>
                <a:spcPts val="600"/>
              </a:spcBef>
            </a:pPr>
            <a:r>
              <a:rPr lang="en-US" sz="1400" b="1" dirty="0"/>
              <a:t>9:00 a.m. - 6:00 p.m. </a:t>
            </a:r>
          </a:p>
          <a:p>
            <a:pPr>
              <a:spcBef>
                <a:spcPts val="600"/>
              </a:spcBef>
            </a:pPr>
            <a:r>
              <a:rPr lang="en-US" sz="1400" b="1" dirty="0"/>
              <a:t>Sunday: Closed</a:t>
            </a:r>
          </a:p>
          <a:p>
            <a:pPr algn="ctr">
              <a:spcBef>
                <a:spcPts val="580"/>
              </a:spcBef>
            </a:pPr>
            <a:endParaRPr lang="en-US" sz="1600" b="1" dirty="0">
              <a:solidFill>
                <a:schemeClr val="tx2"/>
              </a:solidFill>
            </a:endParaRPr>
          </a:p>
        </p:txBody>
      </p:sp>
      <p:sp>
        <p:nvSpPr>
          <p:cNvPr id="6" name="TextBox 5"/>
          <p:cNvSpPr txBox="1"/>
          <p:nvPr/>
        </p:nvSpPr>
        <p:spPr>
          <a:xfrm>
            <a:off x="733338" y="2286001"/>
            <a:ext cx="7877262" cy="3048000"/>
          </a:xfrm>
          <a:prstGeom prst="rect">
            <a:avLst/>
          </a:prstGeom>
          <a:noFill/>
        </p:spPr>
        <p:txBody>
          <a:bodyPr wrap="square" rtlCol="0">
            <a:spAutoFit/>
          </a:bodyPr>
          <a:lstStyle/>
          <a:p>
            <a:pPr>
              <a:spcBef>
                <a:spcPts val="250"/>
              </a:spcBef>
              <a:buClr>
                <a:schemeClr val="accent1"/>
              </a:buClr>
              <a:buSzPct val="80000"/>
            </a:pPr>
            <a:r>
              <a:rPr lang="en-US" b="1" dirty="0" smtClean="0">
                <a:solidFill>
                  <a:schemeClr val="accent1">
                    <a:lumMod val="75000"/>
                  </a:schemeClr>
                </a:solidFill>
                <a:latin typeface="+mj-lt"/>
                <a:ea typeface="+mj-ea"/>
                <a:cs typeface="+mj-cs"/>
              </a:rPr>
              <a:t>Elkhorn Valley</a:t>
            </a:r>
            <a:endParaRPr lang="en-US" b="1" dirty="0">
              <a:solidFill>
                <a:schemeClr val="accent1">
                  <a:lumMod val="75000"/>
                </a:schemeClr>
              </a:solidFill>
              <a:latin typeface="+mj-lt"/>
              <a:ea typeface="+mj-ea"/>
              <a:cs typeface="+mj-cs"/>
            </a:endParaRPr>
          </a:p>
          <a:p>
            <a:pPr>
              <a:spcBef>
                <a:spcPts val="600"/>
              </a:spcBef>
            </a:pPr>
            <a:r>
              <a:rPr lang="en-US" sz="1400" b="1" dirty="0"/>
              <a:t>Monday - Thursday: </a:t>
            </a:r>
          </a:p>
          <a:p>
            <a:pPr>
              <a:spcBef>
                <a:spcPts val="600"/>
              </a:spcBef>
            </a:pPr>
            <a:r>
              <a:rPr lang="en-US" sz="1400" b="1" dirty="0"/>
              <a:t>7:30 a.m. - 10:00 p.m. </a:t>
            </a:r>
          </a:p>
          <a:p>
            <a:pPr>
              <a:spcBef>
                <a:spcPts val="600"/>
              </a:spcBef>
            </a:pPr>
            <a:r>
              <a:rPr lang="en-US" sz="1400" b="1" dirty="0"/>
              <a:t>Friday: </a:t>
            </a:r>
          </a:p>
          <a:p>
            <a:pPr>
              <a:spcBef>
                <a:spcPts val="600"/>
              </a:spcBef>
            </a:pPr>
            <a:r>
              <a:rPr lang="en-US" sz="1400" b="1" dirty="0"/>
              <a:t>7:30 a.m. - 5:00 p.m. </a:t>
            </a:r>
          </a:p>
          <a:p>
            <a:pPr>
              <a:spcBef>
                <a:spcPts val="600"/>
              </a:spcBef>
            </a:pPr>
            <a:r>
              <a:rPr lang="en-US" sz="1400" b="1" dirty="0"/>
              <a:t>Saturday: </a:t>
            </a:r>
          </a:p>
          <a:p>
            <a:pPr>
              <a:spcBef>
                <a:spcPts val="600"/>
              </a:spcBef>
            </a:pPr>
            <a:r>
              <a:rPr lang="en-US" sz="1400" b="1" dirty="0" smtClean="0"/>
              <a:t>7:30 </a:t>
            </a:r>
            <a:r>
              <a:rPr lang="en-US" sz="1400" b="1" dirty="0"/>
              <a:t>a.m. - </a:t>
            </a:r>
            <a:r>
              <a:rPr lang="en-US" sz="1400" b="1" dirty="0" smtClean="0"/>
              <a:t>3:00 </a:t>
            </a:r>
            <a:r>
              <a:rPr lang="en-US" sz="1400" b="1" dirty="0"/>
              <a:t>p.m. </a:t>
            </a:r>
          </a:p>
          <a:p>
            <a:pPr>
              <a:spcBef>
                <a:spcPts val="600"/>
              </a:spcBef>
            </a:pPr>
            <a:r>
              <a:rPr lang="en-US" sz="1400" b="1" dirty="0"/>
              <a:t>Sunday: Closed</a:t>
            </a:r>
          </a:p>
          <a:p>
            <a:pPr>
              <a:spcBef>
                <a:spcPts val="600"/>
              </a:spcBef>
            </a:pPr>
            <a:r>
              <a:rPr lang="en-US" sz="1400" b="1" dirty="0" smtClean="0"/>
              <a:t> </a:t>
            </a:r>
          </a:p>
          <a:p>
            <a:pPr algn="ctr">
              <a:spcBef>
                <a:spcPts val="580"/>
              </a:spcBef>
            </a:pPr>
            <a:endParaRPr lang="en-US" sz="1600" b="1" dirty="0" smtClean="0">
              <a:solidFill>
                <a:schemeClr val="tx2"/>
              </a:solidFill>
            </a:endParaRPr>
          </a:p>
        </p:txBody>
      </p:sp>
      <p:sp>
        <p:nvSpPr>
          <p:cNvPr id="7" name="Slide Number Placeholder 6"/>
          <p:cNvSpPr>
            <a:spLocks noGrp="1"/>
          </p:cNvSpPr>
          <p:nvPr>
            <p:ph type="sldNum" sz="quarter" idx="12"/>
          </p:nvPr>
        </p:nvSpPr>
        <p:spPr/>
        <p:txBody>
          <a:bodyPr/>
          <a:lstStyle/>
          <a:p>
            <a:fld id="{3CEC4412-3F92-4581-ADDA-2B1AAEC5BD44}" type="slidenum">
              <a:rPr lang="en-US" smtClean="0"/>
              <a:pPr/>
              <a:t>25</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5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500"/>
                                        <p:tgtEl>
                                          <p:spTgt spid="5">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lide(fromBottom)">
                                      <p:cBhvr>
                                        <p:cTn id="16" dur="500"/>
                                        <p:tgtEl>
                                          <p:spTgt spid="5">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slide(fromBottom)">
                                      <p:cBhvr>
                                        <p:cTn id="19" dur="500"/>
                                        <p:tgtEl>
                                          <p:spTgt spid="5">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slide(fromBottom)">
                                      <p:cBhvr>
                                        <p:cTn id="22" dur="500"/>
                                        <p:tgtEl>
                                          <p:spTgt spid="5">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slide(fromBottom)">
                                      <p:cBhvr>
                                        <p:cTn id="25" dur="500"/>
                                        <p:tgtEl>
                                          <p:spTgt spid="5">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slide(fromBottom)">
                                      <p:cBhvr>
                                        <p:cTn id="28" dur="500"/>
                                        <p:tgtEl>
                                          <p:spTgt spid="5">
                                            <p:txEl>
                                              <p:pRg st="7" end="7"/>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lide(fromBottom)">
                                      <p:cBhvr>
                                        <p:cTn id="31" dur="500"/>
                                        <p:tgtEl>
                                          <p:spTgt spid="4"/>
                                        </p:tgtEl>
                                      </p:cBhvr>
                                    </p:animEffect>
                                  </p:childTnLst>
                                </p:cTn>
                              </p:par>
                              <p:par>
                                <p:cTn id="32" presetID="1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Bottom)">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381000"/>
            <a:ext cx="8183880" cy="1981200"/>
          </a:xfrm>
        </p:spPr>
        <p:txBody>
          <a:bodyPr/>
          <a:lstStyle/>
          <a:p>
            <a:pPr algn="ctr">
              <a:buNone/>
            </a:pPr>
            <a:r>
              <a:rPr lang="en-US" sz="3600" b="1" dirty="0" smtClean="0">
                <a:solidFill>
                  <a:schemeClr val="accent1"/>
                </a:solidFill>
                <a:effectLst>
                  <a:outerShdw blurRad="38100" dist="38100" dir="2700000" algn="tl">
                    <a:srgbClr val="000000">
                      <a:alpha val="43137"/>
                    </a:srgbClr>
                  </a:outerShdw>
                </a:effectLst>
              </a:rPr>
              <a:t>Questions?</a:t>
            </a:r>
          </a:p>
          <a:p>
            <a:pPr algn="ctr">
              <a:buNone/>
            </a:pPr>
            <a:r>
              <a:rPr lang="en-US" sz="3600" b="1" dirty="0" smtClean="0">
                <a:solidFill>
                  <a:schemeClr val="accent1"/>
                </a:solidFill>
                <a:effectLst>
                  <a:outerShdw blurRad="38100" dist="38100" dir="2700000" algn="tl">
                    <a:srgbClr val="000000">
                      <a:alpha val="43137"/>
                    </a:srgbClr>
                  </a:outerShdw>
                </a:effectLst>
                <a:hlinkClick r:id="rId2"/>
              </a:rPr>
              <a:t>Contact us </a:t>
            </a:r>
            <a:r>
              <a:rPr lang="en-US" sz="3600" b="1" dirty="0" smtClean="0">
                <a:solidFill>
                  <a:schemeClr val="accent1"/>
                </a:solidFill>
                <a:effectLst>
                  <a:outerShdw blurRad="38100" dist="38100" dir="2700000" algn="tl">
                    <a:srgbClr val="000000">
                      <a:alpha val="43137"/>
                    </a:srgbClr>
                  </a:outerShdw>
                </a:effectLst>
              </a:rPr>
              <a:t>anytime</a:t>
            </a:r>
          </a:p>
          <a:p>
            <a:pPr algn="ctr">
              <a:buNone/>
            </a:pPr>
            <a:r>
              <a:rPr lang="en-US" sz="3600" b="1" dirty="0" smtClean="0">
                <a:solidFill>
                  <a:schemeClr val="accent1"/>
                </a:solidFill>
                <a:effectLst>
                  <a:outerShdw blurRad="38100" dist="38100" dir="2700000" algn="tl">
                    <a:srgbClr val="000000">
                      <a:alpha val="43137"/>
                    </a:srgbClr>
                  </a:outerShdw>
                </a:effectLst>
              </a:rPr>
              <a:t>Thank you!</a:t>
            </a:r>
          </a:p>
          <a:p>
            <a:pPr>
              <a:buNone/>
            </a:pPr>
            <a:endParaRPr lang="en-US" dirty="0" smtClean="0">
              <a:solidFill>
                <a:srgbClr val="FF0000"/>
              </a:solidFill>
            </a:endParaRPr>
          </a:p>
          <a:p>
            <a:pPr>
              <a:buNone/>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0" y="2209800"/>
            <a:ext cx="4690872" cy="4343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CEC4412-3F92-4581-ADDA-2B1AAEC5BD44}" type="slidenum">
              <a:rPr lang="en-US" smtClean="0"/>
              <a:pPr/>
              <a:t>26</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ww.glastonburyus.org/schools/glastonburyhigh/ghslibrary/about/PublishingImages/borrow%20books.jpg"/>
          <p:cNvPicPr>
            <a:picLocks noChangeAspect="1" noChangeArrowheads="1"/>
          </p:cNvPicPr>
          <p:nvPr/>
        </p:nvPicPr>
        <p:blipFill>
          <a:blip r:embed="rId2" cstate="print"/>
          <a:srcRect/>
          <a:stretch>
            <a:fillRect/>
          </a:stretch>
        </p:blipFill>
        <p:spPr bwMode="auto">
          <a:xfrm>
            <a:off x="3429000" y="4313891"/>
            <a:ext cx="2362200" cy="2072715"/>
          </a:xfrm>
          <a:prstGeom prst="rect">
            <a:avLst/>
          </a:prstGeom>
          <a:noFill/>
        </p:spPr>
      </p:pic>
      <p:sp>
        <p:nvSpPr>
          <p:cNvPr id="2" name="Title 1"/>
          <p:cNvSpPr>
            <a:spLocks noGrp="1"/>
          </p:cNvSpPr>
          <p:nvPr>
            <p:ph type="ctrTitle"/>
          </p:nvPr>
        </p:nvSpPr>
        <p:spPr>
          <a:xfrm>
            <a:off x="304800" y="228600"/>
            <a:ext cx="8534400" cy="1909155"/>
          </a:xfrm>
        </p:spPr>
        <p:txBody>
          <a:bodyPr>
            <a:normAutofit fontScale="90000"/>
          </a:bodyPr>
          <a:lstStyle/>
          <a:p>
            <a:pPr lvl="0" algn="ctr"/>
            <a:r>
              <a:rPr lang="en-US" dirty="0" smtClean="0"/>
              <a:t/>
            </a:r>
            <a:br>
              <a:rPr lang="en-US" dirty="0" smtClean="0"/>
            </a:br>
            <a:r>
              <a:rPr lang="en-US" dirty="0" smtClean="0"/>
              <a:t> </a:t>
            </a:r>
            <a:r>
              <a:rPr lang="en-US" sz="4000" dirty="0" smtClean="0"/>
              <a:t>Q: How do I borrow a book or DVD from the library?</a:t>
            </a:r>
            <a:endParaRPr lang="en-US" sz="4000" dirty="0"/>
          </a:p>
        </p:txBody>
      </p:sp>
      <p:sp>
        <p:nvSpPr>
          <p:cNvPr id="3" name="Subtitle 2"/>
          <p:cNvSpPr>
            <a:spLocks noGrp="1"/>
          </p:cNvSpPr>
          <p:nvPr>
            <p:ph type="subTitle" idx="1"/>
          </p:nvPr>
        </p:nvSpPr>
        <p:spPr>
          <a:xfrm>
            <a:off x="1371600" y="2362200"/>
            <a:ext cx="6400800" cy="2667000"/>
          </a:xfrm>
        </p:spPr>
        <p:txBody>
          <a:bodyPr>
            <a:normAutofit/>
          </a:bodyPr>
          <a:lstStyle/>
          <a:p>
            <a:pPr algn="l"/>
            <a:r>
              <a:rPr lang="en-US" sz="2400" dirty="0" smtClean="0">
                <a:solidFill>
                  <a:schemeClr val="tx1"/>
                </a:solidFill>
              </a:rPr>
              <a:t>A: To borrow book, journal or DVD from the library you must  be a current MCC student. You must show an MCC student ID card, a current Nebraska Driver’s license, or </a:t>
            </a:r>
            <a:r>
              <a:rPr lang="en-US" sz="2400" dirty="0">
                <a:solidFill>
                  <a:schemeClr val="tx1"/>
                </a:solidFill>
              </a:rPr>
              <a:t>government photo </a:t>
            </a:r>
            <a:r>
              <a:rPr lang="en-US" sz="2400" dirty="0" smtClean="0">
                <a:solidFill>
                  <a:schemeClr val="tx1"/>
                </a:solidFill>
              </a:rPr>
              <a:t>ID.  </a:t>
            </a:r>
          </a:p>
          <a:p>
            <a:endParaRPr lang="en-US" dirty="0"/>
          </a:p>
        </p:txBody>
      </p:sp>
      <p:sp>
        <p:nvSpPr>
          <p:cNvPr id="5" name="Slide Number Placeholder 4"/>
          <p:cNvSpPr>
            <a:spLocks noGrp="1"/>
          </p:cNvSpPr>
          <p:nvPr>
            <p:ph type="sldNum" sz="quarter" idx="12"/>
          </p:nvPr>
        </p:nvSpPr>
        <p:spPr/>
        <p:txBody>
          <a:bodyPr/>
          <a:lstStyle/>
          <a:p>
            <a:fld id="{3CEC4412-3F92-4581-ADDA-2B1AAEC5BD44}" type="slidenum">
              <a:rPr lang="en-US" smtClean="0"/>
              <a:pPr/>
              <a:t>3</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savannahstate.edu/student-affairs/images/id-color.gif"/>
          <p:cNvPicPr/>
          <p:nvPr/>
        </p:nvPicPr>
        <p:blipFill>
          <a:blip r:embed="rId2" cstate="print"/>
          <a:srcRect/>
          <a:stretch>
            <a:fillRect/>
          </a:stretch>
        </p:blipFill>
        <p:spPr bwMode="auto">
          <a:xfrm>
            <a:off x="5867400" y="4572000"/>
            <a:ext cx="2257425" cy="1600200"/>
          </a:xfrm>
          <a:prstGeom prst="rect">
            <a:avLst/>
          </a:prstGeom>
          <a:noFill/>
          <a:ln w="9525">
            <a:noFill/>
            <a:miter lim="800000"/>
            <a:headEnd/>
            <a:tailEnd/>
          </a:ln>
        </p:spPr>
      </p:pic>
      <p:sp>
        <p:nvSpPr>
          <p:cNvPr id="2" name="Title 1"/>
          <p:cNvSpPr>
            <a:spLocks noGrp="1"/>
          </p:cNvSpPr>
          <p:nvPr>
            <p:ph type="ctrTitle"/>
          </p:nvPr>
        </p:nvSpPr>
        <p:spPr>
          <a:xfrm>
            <a:off x="304800" y="533400"/>
            <a:ext cx="8382000" cy="1070955"/>
          </a:xfrm>
        </p:spPr>
        <p:txBody>
          <a:bodyPr>
            <a:normAutofit/>
          </a:bodyPr>
          <a:lstStyle/>
          <a:p>
            <a:r>
              <a:rPr lang="en-US" sz="3600" dirty="0" smtClean="0"/>
              <a:t>Q: How do I get a Library card? </a:t>
            </a:r>
            <a:endParaRPr lang="en-US" sz="3600" dirty="0"/>
          </a:p>
        </p:txBody>
      </p:sp>
      <p:sp>
        <p:nvSpPr>
          <p:cNvPr id="3" name="Subtitle 2"/>
          <p:cNvSpPr>
            <a:spLocks noGrp="1"/>
          </p:cNvSpPr>
          <p:nvPr>
            <p:ph type="subTitle" idx="1"/>
          </p:nvPr>
        </p:nvSpPr>
        <p:spPr>
          <a:xfrm>
            <a:off x="1143000" y="2133600"/>
            <a:ext cx="6553200" cy="3657600"/>
          </a:xfrm>
        </p:spPr>
        <p:txBody>
          <a:bodyPr>
            <a:normAutofit/>
          </a:bodyPr>
          <a:lstStyle/>
          <a:p>
            <a:pPr algn="l"/>
            <a:r>
              <a:rPr lang="en-US" sz="2600" dirty="0" smtClean="0">
                <a:solidFill>
                  <a:schemeClr val="tx1"/>
                </a:solidFill>
                <a:latin typeface="+mj-lt"/>
              </a:rPr>
              <a:t>A: </a:t>
            </a:r>
            <a:r>
              <a:rPr lang="en-US" sz="2400" dirty="0" smtClean="0">
                <a:solidFill>
                  <a:schemeClr val="tx1"/>
                </a:solidFill>
                <a:latin typeface="+mj-lt"/>
              </a:rPr>
              <a:t>Your MCC student ID card is your Library card.  MCC ID cards are available at Student Services, although this may vary from campus to campus.</a:t>
            </a:r>
          </a:p>
          <a:p>
            <a:pPr algn="l"/>
            <a:r>
              <a:rPr lang="en-US" sz="2400" dirty="0" smtClean="0">
                <a:solidFill>
                  <a:schemeClr val="tx1"/>
                </a:solidFill>
                <a:latin typeface="+mj-lt"/>
              </a:rPr>
              <a:t>All current students, faculty, and staff are automatically added to the Library’s computer system each quarter.</a:t>
            </a:r>
          </a:p>
          <a:p>
            <a:pPr algn="just"/>
            <a:endParaRPr lang="en-US" dirty="0" smtClean="0"/>
          </a:p>
        </p:txBody>
      </p:sp>
      <p:sp>
        <p:nvSpPr>
          <p:cNvPr id="6" name="Slide Number Placeholder 5"/>
          <p:cNvSpPr>
            <a:spLocks noGrp="1"/>
          </p:cNvSpPr>
          <p:nvPr>
            <p:ph type="sldNum" sz="quarter" idx="12"/>
          </p:nvPr>
        </p:nvSpPr>
        <p:spPr/>
        <p:txBody>
          <a:bodyPr/>
          <a:lstStyle/>
          <a:p>
            <a:fld id="{3CEC4412-3F92-4581-ADDA-2B1AAEC5BD44}" type="slidenum">
              <a:rPr lang="en-US" smtClean="0"/>
              <a:pPr/>
              <a:t>4</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936" y="3810000"/>
            <a:ext cx="2075614"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itle 1"/>
          <p:cNvSpPr>
            <a:spLocks noGrp="1"/>
          </p:cNvSpPr>
          <p:nvPr>
            <p:ph type="ctrTitle"/>
          </p:nvPr>
        </p:nvSpPr>
        <p:spPr>
          <a:xfrm>
            <a:off x="304800" y="152400"/>
            <a:ext cx="8458200" cy="2671155"/>
          </a:xfrm>
        </p:spPr>
        <p:txBody>
          <a:bodyPr>
            <a:normAutofit fontScale="90000"/>
          </a:bodyPr>
          <a:lstStyle/>
          <a:p>
            <a:pPr algn="ctr"/>
            <a:r>
              <a:rPr lang="en-US" dirty="0" smtClean="0"/>
              <a:t/>
            </a:r>
            <a:br>
              <a:rPr lang="en-US" dirty="0" smtClean="0"/>
            </a:br>
            <a:r>
              <a:rPr lang="en-US" dirty="0" smtClean="0"/>
              <a:t/>
            </a:r>
            <a:br>
              <a:rPr lang="en-US" dirty="0" smtClean="0"/>
            </a:br>
            <a:r>
              <a:rPr lang="en-US" sz="4000" dirty="0" smtClean="0"/>
              <a:t>Q: Are there fines for overdue Library materials?</a:t>
            </a:r>
            <a:r>
              <a:rPr lang="en-US" dirty="0" smtClean="0"/>
              <a:t/>
            </a:r>
            <a:br>
              <a:rPr lang="en-US" dirty="0" smtClean="0"/>
            </a:br>
            <a:endParaRPr lang="en-US" dirty="0"/>
          </a:p>
        </p:txBody>
      </p:sp>
      <p:sp>
        <p:nvSpPr>
          <p:cNvPr id="3" name="Subtitle 2"/>
          <p:cNvSpPr>
            <a:spLocks noGrp="1"/>
          </p:cNvSpPr>
          <p:nvPr>
            <p:ph type="subTitle" idx="1"/>
          </p:nvPr>
        </p:nvSpPr>
        <p:spPr>
          <a:xfrm>
            <a:off x="914400" y="2286000"/>
            <a:ext cx="6705600" cy="4038600"/>
          </a:xfrm>
        </p:spPr>
        <p:txBody>
          <a:bodyPr>
            <a:noAutofit/>
          </a:bodyPr>
          <a:lstStyle/>
          <a:p>
            <a:pPr algn="l"/>
            <a:r>
              <a:rPr lang="en-US" sz="2600" dirty="0" smtClean="0">
                <a:solidFill>
                  <a:schemeClr val="tx1"/>
                </a:solidFill>
              </a:rPr>
              <a:t>A: MCC does not charge daily fines for overdue MCC library materials but if you don’t return them, you will be charged the full cost of the materials and have your student account blocked. Overdue interlibrary loan items could be assessed a $100 fine.</a:t>
            </a:r>
          </a:p>
          <a:p>
            <a:pPr algn="l"/>
            <a:r>
              <a:rPr lang="en-US" sz="2600" dirty="0" smtClean="0">
                <a:solidFill>
                  <a:schemeClr val="tx1"/>
                </a:solidFill>
              </a:rPr>
              <a:t>Note: Omaha Public Library materials do have a daily fine assessed to your library account.  </a:t>
            </a:r>
          </a:p>
          <a:p>
            <a:pPr algn="l"/>
            <a:endParaRPr lang="en-US" sz="2800" dirty="0"/>
          </a:p>
        </p:txBody>
      </p:sp>
      <p:sp>
        <p:nvSpPr>
          <p:cNvPr id="10242" name="AutoShape 2" descr="data:image/jpeg;base64,/9j/4AAQSkZJRgABAQAAAQABAAD/2wCEAAkGBhQSERUUEBMUFRUVFxwaGBYYGRQZIBgfGCEXHBcaFiAZHiYfGBsjIBogHzsiIycpLCwsGx4xODAqNSYrLSkBCQoKBQUFDQUFDSkYEhgpKSkpKSkpKSkpKSkpKSkpKSkpKSkpKSkpKSkpKSkpKSkpKSkpKSkpKSkpKSkpKSkpKf/AABEIAM4A9QMBIgACEQEDEQH/xAAcAAABBQEBAQAAAAAAAAAAAAAABAUGBwgDAgH/xABNEAACAQMCAwMGBw8BBwQDAQABAgMABBESIQUTMQYiQQcIFDJRYSM1QnFzkdEVFxgkMzRSVHSBkqGxsrOTJUNiY3KDwVOC1OGElPEW/8QAFAEBAAAAAAAAAAAAAAAAAAAAAP/EABQRAQAAAAAAAAAAAAAAAAAAAAD/2gAMAwEAAhEDEQA/AKNooq8/IZ2Ls7zh8sl1bRyuLllDMDkKEhIHXplif30FGUVrj71fC/1GH6j9tH3q+F/qMP1H7aDI9Fa4+9Xwv9Rh+o/bR96vhf6jD9R+2gyPRWuV8lvCwc+gwfwk/wBTXz71fC/1GH6j9tBkeitcfer4X+ow/Ufto+9Xwv8AUYfqP20GR6K1x96vhf6jD9R+2j71fC/1GH6j9tBkeitcfer4X+ow/Ufto+9Xwv8AUYfqP20GR6KvLy59ibK0sIpbW2jic3CoWXIypSYkHfHVQf3VB/IzwWG64msVzGssZic6WzjIAwaCC0VrO68mvCY0Z5LOBVUEk4bYD5jvXHhXYHg1zGJbe0gdD0YK+D82eo99BlKitWcR7CcEt9JuILOEMcLzGCaj7F1MMn5q7R+TjhDOUW0ti4VXKjOdLFgrYz0JUjPuNBk2itbt5KeFkY9Bh39gYf0O1cx5K+EoD+Jw7DJyXOABjO7bDu/Xk9SaDJlFasTybcFURt6NbjmACPUzd/V3hpDN3mP14rzF5PeCCTliC1MjHSEMmWJQEkBS+cgKScDOxJ6UGVaK1LfdiuBWpVLiG0i7oxzX05G4HedtzsfHJwaWjyb8Iyg9EtsyDKDPrgDJK97vbb7UGTaK1ldeTjhEQzLaWyAnALHSCfZkt12rt96vhf6jD9R+2gyPRWreMeTHhi28zLZQgrG5BwdiFJB61lKgKKKKArR3m5fFk37W/wDjt6zjWjvNy+LJv2t/8dvQWbfXnKQuVd8YGlFLMSxCjAHvO5OwGSSACaY4O2oLoJbS7hSR+WJXEDIHLctVYwyuVy/cBIxkjfBzUilfAJOcAZ2BJ29gG5PuFRHs/wAPlmUCSJobdbiWdVl/KSs8zzoWTHwSI7BgCSxKLnSB3wdZu1SGKVrdJJWjwqgpLEsjM2hAksiBGUtgalLAA532z0TtVbCCCaaaOBbhFaMTOkZOoK2BqIyw1DIFR/g/Zq7FutvMzR4kjJkW49IIEYLBoRPDhPhVTuMCArHBGkCvh7AymDlekFREZFiB76yxyPrK3Q7plBGIyuR6pJLaiKCX8QvhEgZt8uifvkdY1/mwpu7S9o1toXYGPWvKzzG0IgnkESySNjZQdTe/QRtnNHHLKWeJBBJGs0UsbsDqKEphij6SGAIIP8JxTfe8AuZC8pkgileKzBOHkRGtZpppDg6CyESYG6nbquxoFHB+2cLwwtczW8MkwLIhlQcxdTKkkYfDaXADgEZGrB3Bpyj45GblrYZ5ipr6bdVDKD+kodGI8BIh+VUbuOwm6skwaAhBPC3dSdTJNLK7mPGCTMzBd4zupXByFS9jSkkM6SkzrOZJWZpQjrJrWUCMsyIdLDBAH5NN8UHSw7Zs8sKPayItwpeJtcJbQBq1yx6g8YxgZAbDEKcEjK/7v8wotsmt3QOdWwiVhqUykZwxyAEG53OwBYNfBuFwWkxSO4hxIoWaFipZ5RgKy5YsuQSDHuvq4AJbUr7OWXoVtaW7JmRkRJGTca0i77ux650BQTvuvgNgkFFFFBVXnG/FkP7Wn+O4quPIF8br9DJ/QVY/nG/FkP7Wn+O4quPIF8br9DJ/QUGlb66WKN5HJCopJIDHAHU4UEn9wpv7JXiSWUBizpEarurpgoApGHAOxGOnhTvSLi3EBDGHPjJFHvnrLJHGOnvegYuF39utzKkqubuR2VtUUzZTU3KCsFKCHQFOx05yW75akENldRTG8aNSjJOvKRSkioVDwGRs7FRCsWhF7pkJycnD1fcZuVvEt44IGWRGkEjTyKdMRgWXKCAjVmYYGvBxklelO9/erDFJLIcJGjOx9ioCzH6hQRXsVPI8um5aRpre2hUs2rEiyl2WUagMswQAnqGRga8dtOBXkkzzWWkk2UkOlmUBzITjqDhlJVwSMHSynGrI7Q9qpjw15oxFPcxuYykZ1Kz8wIFBU9CrKc+w5x4V0k7ZsI2uVjEtrqAVo9RbDRRurkDOQXflnAGnGTkZwHiSyZrmSIWzflYCkzKnLWGDkyBUOcgiRXAQDOo6unRzt+G/7QmlMKAciHTLpXJfVciQasZyF5f7iKaV7Sy2zxW0q82TTaB2yc6rl7hJWA37iGLPXYHqcb8z23OmcEnIi1xskMzKOY8/J1sEKITGIm7xGdROMUDlombiMrQSoEWK3WWN45GzhrhiYmEihWKvjOlxsPZTXxK3kJ9JVWdrN5ZEyGYsDNIk8cerYHkRlQo8XXp4ulv2h1XdwvpEAS39eEAPJpVAzS919SDU+jBQ/k9t2pJJ25cLJJyYzEkEk2Vm5joI1LDnoiFI9WCBiVicdNm0ghtzbiSP0yISzTWqOIjEsrMZJJXlVRp2AaQA9FA3bYZEp7N8L9HtkiPhqOkdEDsziNP+BA2gf8KiuHZzjSXOvE9pMyYyYH1aQw6SDJKHUrdTvjoCDT1QIePfms/0Un9rViqtq8e/NZ/opP7WrFVAUUUUBWjvNy+LJv2t/wDHb1nGtHebl8WTftb/AOO3oLVqM2typ4tNH6Q+VgicQcxdOXMyvhOuwjRvdrz4ipNXFbNA5kCIHIwXCjURtsT1PQfUKCKdqeNvFc6DkxqLWUEMF5YE7JO0mGDuCjIAoDDUu4GxLHxbtHKkN1q9IEc2p4ZGJ6xygPHDg6grRaXVcb4m+apPx/irrMYOUA0y/AzaebsnemDp11IBqA3DFlA3BFNg7aOwaVvR5rdrfmiNAzNEzNGIEmcMyHXqPRQQVOAwBagScelEU0EEpTmTCSZw1ybVjLK0UcZidT3zGhdAoycCPHTNSvtdIU4ddlN2W2mK572SI3xn201dqO2EkHMEQRQkscXMcF+80ck0gEYdNQCCPcuoGt2JCxkl57MXby2ySSSxSsxY64ipUjU2gAqSpIXCnBI1A7mgjfHuOWk8MSAc6xJKyiNJGBHLYwIFRckMcEFejKgyCQCgHALgzWscsa3CxxWyPFNaq0MWkATSQS8wKrgA7aHYnSPVwVU8fs7uWe75JdtAXlP6ZLbiIlFLAxx92TGdQ5gwcMCcbUT8WE6xx8+4S55MDwQ8wxySGQBjNIEwsqjDKw7yDQ/TUKCRWnCUa9nke3QECII5Qd4jW5dSV6guBkEnuj2DDvLeIunU6rrYKmWA1E5IVc+sSATgeyq9vu0U0sLSQXLSek2wxBohAt3uZII7dNajUkhEjL8IWBZWbCqpWn/sqlmsccqOzSZ5Ia4Yc1H+VAFOBCw0jMcaqDpBwdjQSmiiigqnzjm/2ZCPH0pP5Rz/AG1XPkC+N1+hk/oKsfzjfiyH9rT/AB3FVx5AvjdfoZP6Cg05SLi3DBOgQkriWKTI9sMkcoHzEpj99LaKBK9gDOk2o5SN007YPMMTEnxyOWP4j7sfeI2AmTQxYDUhOMbhGVtLZBBVtOkjxUkbZzSmigarTs1BG7sqDDyLLowulHRQgdAAMMVA39w6V2bgsfo7wRjlI4cdzSNJlLFmXIIB1MW3BGfDG1Jn7Q6/zSF7jBxrBRI9jg99z38YP5MPuMHFeLri11GR+JGRepMU0ZI9uFkCaiOvX5snag68T7LW9w7PMmpmhaEnJGEY6jpx0bO4Ybjwrr9wIeU0YUgOqqzAlWYIAq5YbnAGPr9prpwzjEVwCYmOVOHRlZHQ+x1YBlPzjfwzS2ga7PgIjeRhLOwkLnls+VUyNqYoMArv032yfbSSy7GxQwTRQM0YmjCnHqqwUoZET1VZvWbHrEZO+TT/AEUDZZ2NwqOJLnmMy4RuUi6D3u9gHDdRsdu77zS+2jKoqsxdgoBcgAsQN2IXABPXA2rpRQIePfms/wBFJ/a1YqravHvzWf6KT+1qxVQFFFFAVo7zcviyb9rf/Hb1nGtHebl8WTftb/47egtWiiigS3XD1eSJySGiYkYxvqVkIbIO3eztg5Ub4yC2doLa1jtpIpFEazkgLEo1u7b5iVAS8u2rIB9XJ2Bp9qPdml9IeS9fcuXih69yFHI298jLzD0OOWp9SgQ9nuH3qqoeO3RFOpGlLyzFnBMkj4wA5LsmAR1bwwCtM11agkwQzx51P6MpifJyZHETswkJO+A+o74DE4p9ubtI11SOqL7WIUfWdq6KwIyNwaBhh4Xa3vw6s8iORqj1yhGaPu/CxEgalxpKOvVRkZAw/wCKjjgW/Ek0nCXqPrT/AJsIQrIPYWj1K3UnlxewmpHQJbbhUMeoRxRoHbW2lFXU2c62wN2zvk75r21hGSCY0JD6wdK5D4K6xts2klc9cEiu9FAUUUUFVecb8WQ/taf47iq48gXxuv0Mn9BVg+chq+59vjGj0kavbnRLp/lq/lVfeQL43X6GT+goNOUUUUBTFxxzNNHZqcK6tJOc7mJSq8sePwhbBPgqv0JFPbtgEgZPs23929R7se/NDXD3ImmkRBJGugJBpMh5aqBrUgsynmEsSnycYASGKIKAqgAAYAAwAB0AA6CvVNnGb+aLS0VuZ0GoyBGUSDA7ojVsK5J9rjGNgc7NkfaZLmFg9tfxlsgJybqJzjcYdQoQnpnWN8743oFvHbPSRdQj4aFTkD/exjd4j7T8pc9Hx4MwLrb3CyIroQyuAysOhBGQR7iKQ9n0mFuouc68vsWViF1tyldl2ZgmkEjOSDuepRdhb9JbGIRjSIhySu/dMPcxuB4AH5iOvWgf6KKKAooooEPHvzWf6KT+1qxVW1ePfms/0Un9rViqgKKKKArRvm4sPubMPH0p/wCccGP6VnKtFebhIPudOudxck422zHDg+3fB67bbeNBbNFFFAGmjsocWkaEBeVqhwoIA5LNF3cgbdzbbGMY2xSKW4biBlhQFbQao5JckGY95ZI4fFUB2MviQVXxYIux0z2rtZTqAA7cpwulWLZkbSOgD96QBdlImjG0QLA83vZ5ZbpZpQkkaxMgjdQ2liynWucgEgaTsDsOvg4WFksMaxx7IuyjbCjJwqgAAKo7oA6AAeFdZpdKliCcAnABJOPAAdT7qa+HdoPSLczwRlwQCi6lUtnGzascsjO4P7s0CLtNOVurNmSUxxNNKxjillwwjMSKeUjEEidiBgZ0HfbBf7a5WRFeNgyOoZWByGDDKkHxBBzTFwS1a4t5ZHdo5LlnyUIDwgZjWMHfTJGFwcbCQuR7S+WlosUaRxqFRFCqo6KqgBQPcAMUHaiiigKKKKCovORceg2w2ybjPys7I+cbYxuOpz0x44gvm+Qk8WJAzpgkJOcad41z7/Wxj358KmvnJr+K2p8Oc2//ALf/AKqFeb5ETxYkZwsEhOMdMoN99xkj274+cBpeiijNAVHuNyi1uIro6Vjf4Gc5x6xHIkO++l8r7llZjgKaery9SKNpJGCqoyTufqA3J8MDcnAFMcpHJlubrByrIqIzfBqe7y1ZT+VZtiy4wcKPVyQW9oOJW6WxkuJAsR0spWQoXI76LGyspZm07KD3um4JqK3nHI1UTXF8JIFWTCxNy5nEhyRLokUoY8Be5pbVgYU90807BXcMhNvOuiQd5Vka3AO+To5U0MnU5zGurYncMXRW/ZydZ1speIMI2AYpHGgOrDsRmZWaTOktzVOnWraowWoJtxPjwISK1OqedA0f/LRv9/ID0ReuD6zYUbnZfwjhMdrAkEC6Y410qNz9ZPUnrn2moasJDtBw+GYXUMmJLmSXUoB7ym5dyzXGtW1ckDKg7GLKPUv4PxFpUbmJokjcpIucgMADlT4qwYMCQDhhkA0C+iiigKKKKBDx781n+ik/tasVVtXj35rP9FJ/a1YqoCiiigK0H5tsxNncrtgTg+/vIoP9o/nWfK0B5tn5rdfTL/bQXHTJxl2mkFpG2kMuq4cEhljbUqqhG6vIysA3gqSEENpNPRNZz4v5QeIxXV/Jar+VZGeTQWNvEhcQI2e4mpCDk75c4wxNBom3t1jRURQqqAqqNgABgAewAbU08d7MQz/CMTFKoXEyEAjQda6sgqyhu93htjIx1qLReVy0up2gtrgQlI+bz5VQxHAGqMgurEjVk4I9RsH29L/tDPeWCSQNbtDcSKgcPNE0qtJyzEFZCYmbBUtlsDVgbagHqz41xSKJJHiS5R0VwUUhjrBOkhcNFjYY0S4ySW2xTZFJeKxmW3uwiEuyII4cSeriJZXbnLgsANG6uuMNGgaRQduhy/yCRurMhje4tFC6GKn1XJ2x00//AG38R9J4grJIFW3IDBIeaebgqysZZ7dVXcBgFUbj1jnYPnZftKZolisJ7B3BZnDTSO7NIWkd8CKLcszMcIBvsBipCLfiLDJnsoz4r6PPL+/V6RH9Wn99QzhvAoYpYvTAZWVgEkJAI0KoBKxXBEbB8tspJLE7EnD32d7WTtGENvzOVIYWdZGfWYyVJBAYZ06TlnGSx6YOAels+IZ3urPH7JP/APMr56HxD9as/wD9Of8A+ZSWftbIr6TCqA9GkcpnJI9WREO2x2z1614ftRNEfhkUDJXBSaPcb7MvNQjY+I8MZoFsqcRGAj2T7bsUnj336KHfA6fKr2t5fDVqtrYgA40XMmWI6d17cBc/9Zx7T1pBF2z7/fWLRg+rLHknK6fyjJpGM5yM9Kcoe0sZUsVkwM+opnzgZP5vr336dT7KCpPOA4hLJbWwmtpISJTuzQurZXcIUctt/wASr7s1GvICHPEZRHIkZNq+7Lr+XDsBqXfODk52B29k085P81tfpm/tqEeQi2Ml9cIoUk2p2bSBtNbE51I46b+qf3dQF38wkLq4pKzAnPo8dq2R17yiGVgBg7gjr81efubbHd7+7fVn4P0mVDnrpCw6JAwz6nXwxS644A7LliCxzkD4Qrq27huC6qADvhNwOnQV5h4FIRh9AUDGlnllU7YHcHLiUDrgKR82KBHLwPh5Uc6WUg78u4u709CQCY5pfaNjp8Nq8RdmbI9229Jh1MGLQtdqrEEMHJOY23UHWcn2HBpZ9xpU1kfKzkRlUyc90qI41ck+xpRgbFjuaTMjMQr200pDFt4o8L+kC1xK4KuQv5I5G3/EQHvhljMz3EUnELktG4UbWKnSyo6sAsGQe8UyepQkAUn492NshEdTrG/f+ElmkGvWWaRXLP0bUx29QsWUAivt3cG4cq/Do33AcyxltYGSyqWjC7eBZgM7YzXaGNojqjsoYTobGmJWJIGBhojkfJ20bgYB9gMXBu0S28Qt1uuDwRhV0tHcRbaiC7KhVVbxxn2rlmIJLhw+2je4eIvPOsjFvSYZLqPvKqkrO0DJHnTgApgYUKVBAytuuKXICkrNh16xRsShBwSUeMHcnpqzgEjHj7ku7lGYsJlAYoiE2arK5LkNGzyu4VtsKcMPZ4AHJ+zq7aJrpCCDkTytnGOokLAjbpjff219PBpdWRe3OM+rptCPDbeDPgT1z3j7sNs93IRoxK+k51FrpG8BvyYAD+4n21zHEZEbKhslP0LmcbfJYl1Kv7mQH2mgdfQbpc6bmNhqz8JBkhdsrmORBn348ehr5HNeqO/FbSdd1kkTb5OA0bDP/uFIoe1TkonIbmMCMOskWoqO8UGlwF2PrN/Lc+4+1Lh5FktZhpzpKK76ioOrcqo6jAxnVkdKD5xnjD+jzCS1nQcpu98FIuSrf+m7PgdMlQNx78Y+rZd/fiW0nOiRCIXyHRlxlW23GGx7iaxpQFFFFAVJ+yPlGu+Gq6WjIFkOpgyBtwMDruNqjFWv5OPIzFxKyFzJcSRkuy6VVSAFwOpO5oGyfy8cTZWUvENQIyIwCM7ZBzsffTRP5T7xrd7fMKpKAJCsMYL4CgFzjdtKhc+z66sPifkFtYDGpuLxzI2kCOFWxsTlj0AwCevhS9vNutgMm8mAHiVjoKJur0uIxojXlrpBVFUtuTqkI3dt8ZPgAPCup41NiMcxgsTa41HdCN3csoGAGOkbjfbNXLdeQWxjUluISd0OSAsRPwQzJ0PyR19m3trq3m92YBJvpu6yqe4mzNp0g4/61+ugroeVi921LauflM9tAWcnxc6dz764Hyl3OrUsdkr4xrFpa6t/eUPz/OTVqfg2W/65N/BHTbJ5D+HrzM8Ql+C9ciNSAQdOkEDDNqOnSuTq7uM7UEHHlbu/GKyP/wCNDt821K7by48RjGmP0ZBnOFhRRn24HjtUzt/IHYuoZeISYJ095UU5D8vBDYIOsaMY67V5t/IPw+SZ4Y+JFpo/XiHJLrjGSyg5A7wGceIoIp9/3in6cP8ApD7a+Hy98TPVoP8ASX7akbeRfhouPR/ulKZs40CME5PzDHuJztvnpS2+83+xgAafiLRBmCqZOSgLHOFBYjLHB267GgiA8vnFB0aD/SX7aPv+8U/Th/0h9tTC483yzSPmPfyiPu9/THjvEBTn2Ekb9N66fg7Wmvl+nSa9OrRiLVpzjVjOcZ2zQVX2s8ot3xJES7ZGEbFl0oqnJ23x4YpF2U7XXHDpjNaModkKHUoYFSVJGD71B/dU28qHkji4XaJPHPJIWmWPSyqAAVkbO3j3P51H/Jf2ITil28EkjRhYWk1KASSGjXG/h3/5UDv9/wB4p+nD/pD7a+L5fOKfpwn/ALS/+KmMnm+WaMEk4g4dvVUiIE5OBgE5Ps26mvUvm9WaqXa/dVBwWIiABBwQSTjORjHtoIY3l84p+nCP+0u9c18u/Fd/hozn/lR7bAZG3uzvncnwwBOB5u9mWCC/k1FdYXEWSuw1AZyVyQM9N682/m+WUjOsfEHdozh1UQkoTnAcA5U7Hr7DQQhfLrxUY+HjOD/6UW+52OF/dtjpXSTy98UIIEkIyOoiTI94zkZ+cGpne+b1aRLqkvLjHgFiDsx3OEVAWc4BOFBOxrnwzyBWVwmuC/ldQSp7iAqw6qwOGVh7CAelBEvv+8U/Th/0l+2j7/vFP04f9IfbU0ufN1tI0Z5L2VURSzMVjAUKMsSfAADNcOKeQKytozLPfTJGvVuWpC+9sA4HvO1BEV8vfFP04T/2l/8AFH3/ADimfXh+blLU0tfN3tJUEkV/I6MMq6CJlYe0EHBFc7fzfrNxlb6beR4xlIxloy4cKD1xoY7eCk9KCIff94p+nD/pD7a8p5euKAbyQn3mJP8AxgVO/wAGy3/XJv4I6+fg222cemTZ/wCiOggdz5deJOjIzQ4dSp+CXoRg+NV5V98Q83a2jilkF1OdCMwGI/kqxAO2++PZ4/uoSgKKKKArTnkC+KF+lk/qKzHWnPIF8UL9LJ/UUE04uH5lvoiZwJsuVMYCDRIuptbAkZYeqCeu1duNWRmtpolbS0kToG/RLKQD+4nNfeM3DJbyuhwyoxB2OCAcddqau1t9LEFMbBUaOcN0zqWJ3jK+II0E7f8A8Bi4Z2bu1ju9USCSUEpqcEaroiS7C4OQqnCAsATygenVyu7e6ZJ4YoGR2laRbiR4tDEOrR4Cs8nqqq7xgDHQ1EuH8Znt7Us0hjSS5X4SAo4DSQKeWpugyRosi99mOAzsAVORUju+L3Ed1bGVjiFIEueWy8vXdlkYspbUCsixFTg4V39pICTQG4aBuYIUnIfSEZ3QHfl5LIpPhnu+2ovw+S4eK0EVnKothiSOblxBnCMgZSSzEK+TrAw2vUpfFJ+F9prpo5GR2l0PbhhMsEbBpJIg8UYULqjeNiVdx1K95t9MsaT0W2kllZpGVWkc5Y5IGSsY+SNsBVH1kkkINxvs7cmZiiSsVidw65Id4Gjul0b4UyTzlQp8LfO4G0u7MLIHnEiXKjmO6mXkaGWSSVl5PLJZcKBlXwRqGRkmmGx7bcm0iZ5DIUvDbzO4Yd0B5GfvYICRYfLYyFO24Fd4+M3Lzw6ZgGkitZRbaYhlZHlW6JBzIAkZVs6sBkA+UQQ6dqbNmutfo8s0SpEsyKpPMjc3OVUEhZMSLEzJk9zOQQ2Ctktmj4W0fKbLRsixflColJWNGyd9AdVIzjCnciunGeb6Vbot1LGJWb4NEtyCI0LNqaSNzudPTGxb3ENVx2/K20c3wa64Ld8uJAqtdFimrTqwqojE4JOSvQHJDlx7hpgEy2UNrFbw27GVdBTPMOXKCMY1qsIO46ld/Y4cOAbilxqkjLKVIiMLFlURRAOkpOF3kYYAOzeBzXOHtrJGUF7BylKOTIusjVqYQgqwDR81UYgPghsKdyMyThNyZIIpG6vGjH52UE/1oKy84+T/AGdANt7pT9Uc32/0qE+bl8Zzfsj/AOS3qZechL+IW6+24z4+CSD5vleO/s8ahvm5fGc37I/+S3oLe4z2TinvHRkRVniDSPy0Z35bEMqux1RnDqMgZAxpKlabJ4JLuC1CW8/wTNLcRMnIbmyJJnSbhRHINckmdOoZKnbY1Io+3dq2dDs2mJ5jhT6kcjRO2D0wyt18FJ8DSqHjLNBcTKoKo0gi698RDSS3zyK+COq6T40Eb4pC73JlWOSJC3ofOTCvGkqFfgxp6LcMh16tPdyAcZPC+tpRbmJQTbC4UR6rWckokbuweK3VWKc0ABsLnf1u6Wd+H9tS7kyR6YvQ4p86X1cxt3iAPrHTJFgDfJI3yMB7Rzs+cJFGnOaVTFJKStu6KRGwdO84fY6WAIYd7GSDn2plSOymZyAqxsATvuRpUDO7MSQoAySSAMk1FuLhfSLjW8kTXKFoIwzxPO8aiKMLjSdSnvadWcPExA07SZ+0LCbk8l3YyMBoKd1FEJaRuYy9DMuy5OM4ziuXZ7tat3K6LEVVVDq2pGyGJwJFU6oXI3COAcZzggigaO3kkqzQFUkeI29ykwUMwxKbaNMgDBIdg2/RVkO+DXy64dM8dw72wWR42gOsqxm50uGOVJ+BVfV1b4YggBd3eLtcouJ4pl0qjxLE4JPM5rJCduo0znQT03HsOEA7Yz87HJj5aypHINT6wJrme1hlXu6WUmIMV6gEnO24OXazmFbeOHRqkuU9fOn4IPP3sHI3hA2zvjbGajadn7ydF5bxI8MlxMkjB2UzSXMrhVwysFVFMZJ+TMRg9A/XHFZmvDEk1mullCxSBjKw0q0jJiQZ7rEDC7YOSd6TntGzW8j2Cwryrgw8twQrszIIyrIw0q/NV84bIYe3NAyXcd4Lx7gpJHqCvGuqU4cRQItpKVflCEyyM2oKwJEmCGwT77MIYrm3He0xPcWALuXLaNc6vttlliXc9NLDxFSiy4s7xw8zlFmnkifRkqDEZgdGTnIaIDfxB/cls+1sNyI3SB2Pekjz6PsqqgeTPMIiOmcLpYq+Gbu4zQPHHvzWf6KT+1qxVWyrjiIn4e8yqyiS3ZgGxkAoSM6SR9RI9hNY1oCiiigK055AvihfpZP6isx1pzyBfFC/Syf1FBYF9ZiWJ42JCupUlTggMCCQfA79aSWfAkRNMjPPhiwaciQqWUodJI2GksPmdh0JpyrxLnSdONWDjOcZ8M48KCNy8csQVtwiFY5xbcsIoRTIjAAL6pTcxbbZJWlHEO08MKsgUZhkRHQ4QRpp5rS9CNCxK7g9CYygw3RD/wD4Yt3ZZSyG05J273NLF3nz01E94bDBz7cBcnBpmkt7iQW4uI4XjlYBiG1BSAjEBgutdWCNgSB1JIIxfwMsl1JaqI1VQHBSR35To0K8uPOCHOVBOVI3C5pyfiqyCBXgkXnS4CyaVZeWrTByAScBowuPaRnaml+wpdJjK1uJZljDCO3ZIjyn5gMkYl1SnPdyXG3QDJysi7MSRGA2z2sXKEgKLbERkSmMsUVJl5b9w97LesdqD73JriQeg6gJOXLLJycbIV1qpLFgUlKZwCVYjpTje30VtoyuNfcGkKNKxq7ktkjEaKCdumcAZNJ7LszGl1NcsNUkjhlOW7iiOKPSBnHyCc4+VXXi3AhO2ouy4gmiGMbc/ld8Z+UojwP+pqD07QSTQNs76HeF1bI0kRhiMHDAh13wR83j5j7NW6jSkSqhd3ZABpcyKyPrBBBBDEY6dPDam2y7KPbySNbyIEETraxsuRC0pDSDPrGLUiEKDsMjoFxIrdWCKHILBRqIGATjcgeAzQNh7KW5hMMiGSMxCEq7O2UBJUHfGVzs3rD206xppAAzgDG5JO3tJ3J95r1RQVF5yMn4jbjHW4zn2YR9v35/lUJ83yItxC4VWKlrKQBh8kl4ACPm61NPOSj/ABO2ORgTkY8d0bpt029viOvhEPNy+M5v2R/8lvQXJZditEpfUmlJvgl0hvgDEVeFthj4SSRgcttoySMil1jwFl4bHaOVDC1WFiuorkRhG05w2n6jinyigha9gniYG3kjX4SdtRQ9xZTDJEoVTiTQ1vEu5UlAdwRuqvuyUjJOiuh5kCRiRs6yWkle5L6QAFYOuAuN89MCpVRQRIdgx6UJg8YRJA0cRijcIALcsVLDKSFoidYydx4gYcuzHZdbJXVJGYOdRUgBQ2Wy6gdCwKg+BKasZZiXuigjfFewkMwJVnikJLc2PQGLGWKYM2VwxV4kwT0Ax0JrvwvsdDDIsnedlSNF1aQq8oSd5VUAayZZGLHJ75xgbU+0UDLPwZi07oI1ldl5cpUFkXRGjEHqCMNgZxn5zSCw7IGGYiOSTkEwyDW7SHVCXHLyxzo08vHjlNy2alNFBD07Iy8qNkdo59UjSF57qVQzx3CB401hFOuRXwoUAZxuFI88Q7A8zlFDDCYVfQscWI3YmExmZCSJFUI6kHJw+QVYA1MqKBl4i8xguhKqBRCdDKxOrMZ5moEd3DbD2isbVtPtDj0S4ycDkyZOcY7rb58PnrFlAUUUUBWnPIF8UL9LJ/UVmOtOeQL4oX6WT+ooLHooooCmy/4k/N5FuoMukMzMDoiVi4Vm3BckowCqfA5KjcuE0wRSzkKqgksSAABuSSdgB7aaOy66klmOC008rZGCCqMYosYHTlxp+8mg6wcImA+EvJmPjhbdR+4cskfvJpEjXEbNyLhLwIe/FJykkXrsjxBUBGDhXTc7F1wTXzjFlc9zTezRvI2gCK3hkjUkOQ7hkZ1G2NRkC505G5yxXZcSr6ZI8k0GeWsUJgafWJEQyyRSyERsy+HLAdosqO6pCacK4olxEJI9Q3IKsMMjKSro48GUgg/NsSMGllRKwsb+F+YIrZ2dAsuq5cayn5OQlbMZk0nSx0jIWP8ARpy+61zGC1xappCliYp0cDHt5yw42yc9Bige6K5WlyJEV09V1DD5mAI/rXWgKKKKCovORl/Ebddt7jPQ57qONj0A739PZUO83L4zm/ZH/wAlvUt85N/xS1G28zHoM7Keh6gb9PHb2Col5uXxnN+yP/kt6DR1FFFAUUVxvLxIkaSVgqKMknw+0+7xoGq+vZJpmt7Z+XoAM04CMU1brHGGyOYR3sspCqV2YsMeH7F27gc/nTsPlSzTH2ZIAYImcDZFUe6vXY1D6KJGQo80kkrgjScyO5GcgE4XSozvpVR4U+UDLJ2dMYBs5pImXGFZ3ljIGwVkkY6V98ZRvf1BXcL4hzUOpdEiHTJHkNoYYOMjqCCGB2yrKcDOAoNwusJqXWQWC5GSAQCQOuASBn3j20zsyx8SUDY3Nu5Ye02zxBT72IuCPmQewYB8ooooCiiigau1ePQbrUxRfR5csDgqNDZYHwI65rGRrZHbaYpw29ZThltZiCPAiNyDWNzQfKKKKArTnkC+KF+lk/qKzHWnPIF8UL9LJ/UUFj0UUUDdx/hpngaNdOcowDeqxjdXCPse42nSdjsTXvhfE+bzFZdEkT6HTOrBwrKQcDIZWVug646g0upn41w7c3EUpglRMM+nmK6LqYLKmxdQSxGkqw1NhhqYEHaSQKCWIAAySdgAOpPsFRa8tIpJ4Tbnms7lnfmGQabcF0jLFm5Y5rxtsD06dMMPDvKPNepLCtkQ5gkfXrdk0AAEkLEz6iWwI0EjZ299duw3aaGeSNUQxLaWjK2XiCgu8QOpUYmMjknHNCNgnujegnUfEoixQSRlxnKhlJGOuRnO1I+1E5W0lwpYsvLCjGSZSI1Az72FdJ7+2dSHeFlOMglCDncZzsemaYu2d4sMdtFCiAPPGyrjSpMckbqq4BGtn04Xu5Oe8tBLEQAADYDYCvVAooCiiigp/wA5Ifidtt/vzvvt3G29m/v3228aiPm5fGc37I/+S3qV+cn+a2v0zf21FPNy+M5v2R/8lvQaOooooCkfFrAzR6VbQwZHVioYAxurrqBxkErg4IOCcEHBCymfi3En5i21tgTOjOXbdYkBC6yPlsWOybA4bJGNw78M4izNJFNpEsR305AZG3SRQSTg7qdz3kYeyo9e8UvedphubHRzW0jTKzMA6x8tymVQq7BD4kjquCAln4LeRTJLdSG7Xcc+3WSKW31Y9WEO6TRnSuQFJ8SrY2aJILiBpFjACXMjvruEjijeTUDmRSXMZ06nLlBq0xAAMaCX2rzTzRF2hYQyOXVFlUocSxqQ8m0g9ZSAFOSDnAIfs1mbi8WXJEdtlVxn4R2Hwm+d0Tujb5QcHoQY3wW4mjiIvru0htk1nRbYDPuc6XRsldycoiSFuuPlO3CePmIYMTi0XQqS6ETRr2AZYzpMa7ZcBdGpQQcOyhLKKKKAooooGLt38WX37JP/AI3rHRrYvbv4svv2Sf8AxvWOjQfKKKKArTnkC+KF+lk/qKzHWj/IiZRwdSkkUaiaTJdGfxX2OoHiPHwPuoLUoqNyXxRWMl3KSAXIWKKMY1MoC8xDg7YGWycZpIpiDO0s19vkBZJGhVsY3QjlhT7iwPXbpQS+mHtNe6GgXSWy5fQDgyFMCONegyZHRsk4CoxOwNI+GRW7t3fSznAz6TdTLk74OiZxGRnq2NvHArhdcEs3eNlSaOdT8FKWdXj0j1lWdhrQDOQFYEZBFB24lweRLW4fuNdXIEZwO4nMYIEQEbhdZOphljudsKvARNw+ZjHZ3E8Rhggj5HKc4g5xzKHdCGJlIzvnA6V3TVOVF3Ms0SksqRQOBLo1aTIyySq2MBgg0HUFOOi1zuLbhspTVEgVsjWCIwCu5BAZWzuOgPUUBxHtJCHxPw68MmkEhbYT4BzjLQl1HQ+Pga6vGnEDZyCCZYo3WdHbQgwFzH3Q5fdtJxpGwIJwSG82vZ7h6uTHC6sVOW/GkyoztqOARuds+Jx1rybezaMyRNd6YtK4jubuJR+jsZkQ+z6h7KCXUVGZI4gyyJc3gGOiNLMniDqysi6vdnwB99Kr5GQD8f5ZJ25i25BxjIxpUnqOh8aB8opkWe5BwJrSQnDhdEkZKHAzkSSZ3+Vpwc9Pb9l4zNHjnQxYLFcpOp330/lVjySB0BON+uM0Fbecn+a2v0zf21DPN/5v3Rl5GjV6M2S+rAHNt9RAXdjjoMj56lHnDX/MtrYGKWNhK2Q6jxQdGUlG/cxqKeQaAvfzqFDZtWypVWyBLbnADELn3nYew0F7TyyZKS3wD49W2hTUM7g6X57dMeGPGvItYSXE11dlm0rpeWWA53A5axCM97HVRuRt419k4JKFPivQR+uMHbCpmKEADfvK2+dzgVzHDJl7qKyqQNlIGM4zkQmFQ2dzhn6HGM94FZ7OWeBJKmoBMap3lfu/8fPY+35W+SfGuVz2SsowDEiWbDYSW5W3PexlTowHBwNmB8CNwDSU8Ak6CMKwBwwYKMkL3tUYQ5O+dUbDKDoCckVhJEzAQsC3dDIsaqQASdRi0EFtgGZDoO42NB8kjkE2F4lcFREsgGiyfXqLaMBLcOy4Rs4IJyMEYpBPYxtOjy3N1PNAwcArAACNCyKsaqsgEgAOdwOoPrAqn4HPIwZI2t2IUPKJ21OFB069GzMCxzkb+DCvFlwe4Ck826fI2BebbBGfXkgOTufVxjxONwT8YtvxmT4GOeMtkW4AiLMuksZVYqLlR33BxJ62QoKDmOxup7o8iVY7dJYtRUgyu8bFlkUZ0rGygpnZwOYB764HstOA5E1wCSW2up23AOAiuMBWJ9UuNOBhutd17OSFw+WBKAZae6YqSBqwnMKDJyuxBAwQxOMAtn7H2bABoEAHiMqT4blSCx28c19k4Lb5ROZKrdUVbm5UnT7AJBqUezcbbik112ekZjtb7hcsI1DHpq1GQSZG2emc43GN03EITAFWS8CZwFjWMg4yoUqsLK432ODp73QUC+Ps26jCX14NwSS0EhOPD4WJsD5sH313NldL6lzGRqB+Fh1HG2VzHJGPA4ONs+OKQ2NhKqkpPKAVOpptiCOjBWXpvn1h13zjbulvcKhMdxE7lsZcPju6gVAV8BgQeg8N+lA29s5bocMvBJHAR6LPqZZJB/u33CmM+Hhq/fvtks1r7ti0h4Xf81UU+iz40Mzf7t+uVXFZBNB8ooooCrU7A+Vy3sbAWs9q82JGfOUx3jkbN7KquigvI+Xmw2H3OkwOi6owu/jpHdz78Z6+2ult5wFjH+T4e6Z66eSM/Pgb1RNFBe03nA2TkF7CVyCSCzI2knGdOrOnoNh7KTR+XKxX1bO6UZzhJuWM9M6Yyqg/MKpKigu5/LnYE5+58gO++Ycn36iNQI65BBzXb7/9ntm0ujgY3nJBxk94asOd+rA/yqi6KC8D5dbDKkcOkUoQVKtGvQ58Oozvivr+XmyOrNlcHVnIM2ob77KxK7H3bVR1FBckflksPlWdw3v1wpttseWqhumd84pTb+W/h8YYJYTgNq1Lze6dezd0nHTbpsAAOlUlRQXInlf4aNvQLkg9VM7YPzjVg9Ad/EA+Ar7B5ZOHxyK8VlcxlTkhJVAbG41+0e7pVNUUFjeU7ynxcUghjihkjMTsxLFDq1DB9Udc70w+T/tYnD55JJEZw8WjC6djzIZM77H8n/MVF6KC4pPLZbtrzFdZfdjzBu3UZy2AisAQg2Ayu4ZgVfBvL3BBzMwTvrbIGYgEG+FXG+kZ0gEnCqo9pNJUUGgPwk7f9Tm/jjo/CTt/1Ob+OOs/0UGgPwk7f9Tm/jjo/CTt/wBTm/jjrP8ARQaA/CTt/wBTm/jjo/CTt/1Ob+OOs/0UGgPwk7f9Tm/jjpnvfLjazPme3ndM7Ji2HdPVGbSWKH2DTtsS2TVL0UFuXXlitnx8FeZyzNIZYw5JKFBmMISiYJVc6VOk4OBjonlntwVOi6IGe7+LdNsKvdwqjA2IIOlf0U00/RQW9c+We39DubdIrpjcRSJqka32aRCmsiNF92wwMDYCqhoooCiiig//2Q=="/>
          <p:cNvSpPr>
            <a:spLocks noChangeAspect="1" noChangeArrowheads="1"/>
          </p:cNvSpPr>
          <p:nvPr/>
        </p:nvSpPr>
        <p:spPr bwMode="auto">
          <a:xfrm>
            <a:off x="63500" y="-947738"/>
            <a:ext cx="2333625" cy="19621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4" name="AutoShape 4" descr="data:image/jpeg;base64,/9j/4AAQSkZJRgABAQAAAQABAAD/2wCEAAkGBhQSERUUEBMUFRUVFxwaGBYYGRQZIBgfGCEXHBcaFiAZHiYfGBsjIBogHzsiIycpLCwsGx4xODAqNSYrLSkBCQoKBQUFDQUFDSkYEhgpKSkpKSkpKSkpKSkpKSkpKSkpKSkpKSkpKSkpKSkpKSkpKSkpKSkpKSkpKSkpKSkpKf/AABEIAM4A9QMBIgACEQEDEQH/xAAcAAABBQEBAQAAAAAAAAAAAAAABAUGBwgDAgH/xABNEAACAQMCAwMGBw8BBwQDAQABAgMABBESIQUTMQYiQQcIFDJRYSM1QnFzkdEVFxgkMzRSVHSBkqGxsrOTJUNiY3KDwVOC1OGElPEW/8QAFAEBAAAAAAAAAAAAAAAAAAAAAP/EABQRAQAAAAAAAAAAAAAAAAAAAAD/2gAMAwEAAhEDEQA/AKNooq8/IZ2Ls7zh8sl1bRyuLllDMDkKEhIHXplif30FGUVrj71fC/1GH6j9tH3q+F/qMP1H7aDI9Fa4+9Xwv9Rh+o/bR96vhf6jD9R+2gyPRWuV8lvCwc+gwfwk/wBTXz71fC/1GH6j9tBkeitcfer4X+ow/Ufto+9Xwv8AUYfqP20GR6K1x96vhf6jD9R+2j71fC/1GH6j9tBkeitcfer4X+ow/Ufto+9Xwv8AUYfqP20GR6KvLy59ibK0sIpbW2jic3CoWXIypSYkHfHVQf3VB/IzwWG64msVzGssZic6WzjIAwaCC0VrO68mvCY0Z5LOBVUEk4bYD5jvXHhXYHg1zGJbe0gdD0YK+D82eo99BlKitWcR7CcEt9JuILOEMcLzGCaj7F1MMn5q7R+TjhDOUW0ti4VXKjOdLFgrYz0JUjPuNBk2itbt5KeFkY9Bh39gYf0O1cx5K+EoD+Jw7DJyXOABjO7bDu/Xk9SaDJlFasTybcFURt6NbjmACPUzd/V3hpDN3mP14rzF5PeCCTliC1MjHSEMmWJQEkBS+cgKScDOxJ6UGVaK1LfdiuBWpVLiG0i7oxzX05G4HedtzsfHJwaWjyb8Iyg9EtsyDKDPrgDJK97vbb7UGTaK1ldeTjhEQzLaWyAnALHSCfZkt12rt96vhf6jD9R+2gyPRWreMeTHhi28zLZQgrG5BwdiFJB61lKgKKKKArR3m5fFk37W/wDjt6zjWjvNy+LJv2t/8dvQWbfXnKQuVd8YGlFLMSxCjAHvO5OwGSSACaY4O2oLoJbS7hSR+WJXEDIHLctVYwyuVy/cBIxkjfBzUilfAJOcAZ2BJ29gG5PuFRHs/wAPlmUCSJobdbiWdVl/KSs8zzoWTHwSI7BgCSxKLnSB3wdZu1SGKVrdJJWjwqgpLEsjM2hAksiBGUtgalLAA532z0TtVbCCCaaaOBbhFaMTOkZOoK2BqIyw1DIFR/g/Zq7FutvMzR4kjJkW49IIEYLBoRPDhPhVTuMCArHBGkCvh7AymDlekFREZFiB76yxyPrK3Q7plBGIyuR6pJLaiKCX8QvhEgZt8uifvkdY1/mwpu7S9o1toXYGPWvKzzG0IgnkESySNjZQdTe/QRtnNHHLKWeJBBJGs0UsbsDqKEphij6SGAIIP8JxTfe8AuZC8pkgileKzBOHkRGtZpppDg6CyESYG6nbquxoFHB+2cLwwtczW8MkwLIhlQcxdTKkkYfDaXADgEZGrB3Bpyj45GblrYZ5ipr6bdVDKD+kodGI8BIh+VUbuOwm6skwaAhBPC3dSdTJNLK7mPGCTMzBd4zupXByFS9jSkkM6SkzrOZJWZpQjrJrWUCMsyIdLDBAH5NN8UHSw7Zs8sKPayItwpeJtcJbQBq1yx6g8YxgZAbDEKcEjK/7v8wotsmt3QOdWwiVhqUykZwxyAEG53OwBYNfBuFwWkxSO4hxIoWaFipZ5RgKy5YsuQSDHuvq4AJbUr7OWXoVtaW7JmRkRJGTca0i77ux650BQTvuvgNgkFFFFBVXnG/FkP7Wn+O4quPIF8br9DJ/QVY/nG/FkP7Wn+O4quPIF8br9DJ/QUGlb66WKN5HJCopJIDHAHU4UEn9wpv7JXiSWUBizpEarurpgoApGHAOxGOnhTvSLi3EBDGHPjJFHvnrLJHGOnvegYuF39utzKkqubuR2VtUUzZTU3KCsFKCHQFOx05yW75akENldRTG8aNSjJOvKRSkioVDwGRs7FRCsWhF7pkJycnD1fcZuVvEt44IGWRGkEjTyKdMRgWXKCAjVmYYGvBxklelO9/erDFJLIcJGjOx9ioCzH6hQRXsVPI8um5aRpre2hUs2rEiyl2WUagMswQAnqGRga8dtOBXkkzzWWkk2UkOlmUBzITjqDhlJVwSMHSynGrI7Q9qpjw15oxFPcxuYykZ1Kz8wIFBU9CrKc+w5x4V0k7ZsI2uVjEtrqAVo9RbDRRurkDOQXflnAGnGTkZwHiSyZrmSIWzflYCkzKnLWGDkyBUOcgiRXAQDOo6unRzt+G/7QmlMKAciHTLpXJfVciQasZyF5f7iKaV7Sy2zxW0q82TTaB2yc6rl7hJWA37iGLPXYHqcb8z23OmcEnIi1xskMzKOY8/J1sEKITGIm7xGdROMUDlombiMrQSoEWK3WWN45GzhrhiYmEihWKvjOlxsPZTXxK3kJ9JVWdrN5ZEyGYsDNIk8cerYHkRlQo8XXp4ulv2h1XdwvpEAS39eEAPJpVAzS919SDU+jBQ/k9t2pJJ25cLJJyYzEkEk2Vm5joI1LDnoiFI9WCBiVicdNm0ghtzbiSP0yISzTWqOIjEsrMZJJXlVRp2AaQA9FA3bYZEp7N8L9HtkiPhqOkdEDsziNP+BA2gf8KiuHZzjSXOvE9pMyYyYH1aQw6SDJKHUrdTvjoCDT1QIePfms/0Un9rViqtq8e/NZ/opP7WrFVAUUUUBWjvNy+LJv2t/wDHb1nGtHebl8WTftb/AOO3oLVqM2typ4tNH6Q+VgicQcxdOXMyvhOuwjRvdrz4ipNXFbNA5kCIHIwXCjURtsT1PQfUKCKdqeNvFc6DkxqLWUEMF5YE7JO0mGDuCjIAoDDUu4GxLHxbtHKkN1q9IEc2p4ZGJ6xygPHDg6grRaXVcb4m+apPx/irrMYOUA0y/AzaebsnemDp11IBqA3DFlA3BFNg7aOwaVvR5rdrfmiNAzNEzNGIEmcMyHXqPRQQVOAwBagScelEU0EEpTmTCSZw1ybVjLK0UcZidT3zGhdAoycCPHTNSvtdIU4ddlN2W2mK572SI3xn201dqO2EkHMEQRQkscXMcF+80ck0gEYdNQCCPcuoGt2JCxkl57MXby2ySSSxSsxY64ipUjU2gAqSpIXCnBI1A7mgjfHuOWk8MSAc6xJKyiNJGBHLYwIFRckMcEFejKgyCQCgHALgzWscsa3CxxWyPFNaq0MWkATSQS8wKrgA7aHYnSPVwVU8fs7uWe75JdtAXlP6ZLbiIlFLAxx92TGdQ5gwcMCcbUT8WE6xx8+4S55MDwQ8wxySGQBjNIEwsqjDKw7yDQ/TUKCRWnCUa9nke3QECII5Qd4jW5dSV6guBkEnuj2DDvLeIunU6rrYKmWA1E5IVc+sSATgeyq9vu0U0sLSQXLSek2wxBohAt3uZII7dNajUkhEjL8IWBZWbCqpWn/sqlmsccqOzSZ5Ia4Yc1H+VAFOBCw0jMcaqDpBwdjQSmiiigqnzjm/2ZCPH0pP5Rz/AG1XPkC+N1+hk/oKsfzjfiyH9rT/AB3FVx5AvjdfoZP6Cg05SLi3DBOgQkriWKTI9sMkcoHzEpj99LaKBK9gDOk2o5SN007YPMMTEnxyOWP4j7sfeI2AmTQxYDUhOMbhGVtLZBBVtOkjxUkbZzSmigarTs1BG7sqDDyLLowulHRQgdAAMMVA39w6V2bgsfo7wRjlI4cdzSNJlLFmXIIB1MW3BGfDG1Jn7Q6/zSF7jBxrBRI9jg99z38YP5MPuMHFeLri11GR+JGRepMU0ZI9uFkCaiOvX5snag68T7LW9w7PMmpmhaEnJGEY6jpx0bO4Ybjwrr9wIeU0YUgOqqzAlWYIAq5YbnAGPr9prpwzjEVwCYmOVOHRlZHQ+x1YBlPzjfwzS2ga7PgIjeRhLOwkLnls+VUyNqYoMArv032yfbSSy7GxQwTRQM0YmjCnHqqwUoZET1VZvWbHrEZO+TT/AEUDZZ2NwqOJLnmMy4RuUi6D3u9gHDdRsdu77zS+2jKoqsxdgoBcgAsQN2IXABPXA2rpRQIePfms/wBFJ/a1YqravHvzWf6KT+1qxVQFFFFAVo7zcviyb9rf/Hb1nGtHebl8WTftb/47egtWiiigS3XD1eSJySGiYkYxvqVkIbIO3eztg5Ub4yC2doLa1jtpIpFEazkgLEo1u7b5iVAS8u2rIB9XJ2Bp9qPdml9IeS9fcuXih69yFHI298jLzD0OOWp9SgQ9nuH3qqoeO3RFOpGlLyzFnBMkj4wA5LsmAR1bwwCtM11agkwQzx51P6MpifJyZHETswkJO+A+o74DE4p9ubtI11SOqL7WIUfWdq6KwIyNwaBhh4Xa3vw6s8iORqj1yhGaPu/CxEgalxpKOvVRkZAw/wCKjjgW/Ek0nCXqPrT/AJsIQrIPYWj1K3UnlxewmpHQJbbhUMeoRxRoHbW2lFXU2c62wN2zvk75r21hGSCY0JD6wdK5D4K6xts2klc9cEiu9FAUUUUFVecb8WQ/taf47iq48gXxuv0Mn9BVg+chq+59vjGj0kavbnRLp/lq/lVfeQL43X6GT+goNOUUUUBTFxxzNNHZqcK6tJOc7mJSq8sePwhbBPgqv0JFPbtgEgZPs23929R7se/NDXD3ImmkRBJGugJBpMh5aqBrUgsynmEsSnycYASGKIKAqgAAYAAwAB0AA6CvVNnGb+aLS0VuZ0GoyBGUSDA7ojVsK5J9rjGNgc7NkfaZLmFg9tfxlsgJybqJzjcYdQoQnpnWN8743oFvHbPSRdQj4aFTkD/exjd4j7T8pc9Hx4MwLrb3CyIroQyuAysOhBGQR7iKQ9n0mFuouc68vsWViF1tyldl2ZgmkEjOSDuepRdhb9JbGIRjSIhySu/dMPcxuB4AH5iOvWgf6KKKAooooEPHvzWf6KT+1qxVW1ePfms/0Un9rViqgKKKKArRvm4sPubMPH0p/wCccGP6VnKtFebhIPudOudxck422zHDg+3fB67bbeNBbNFFFAGmjsocWkaEBeVqhwoIA5LNF3cgbdzbbGMY2xSKW4biBlhQFbQao5JckGY95ZI4fFUB2MviQVXxYIux0z2rtZTqAA7cpwulWLZkbSOgD96QBdlImjG0QLA83vZ5ZbpZpQkkaxMgjdQ2liynWucgEgaTsDsOvg4WFksMaxx7IuyjbCjJwqgAAKo7oA6AAeFdZpdKliCcAnABJOPAAdT7qa+HdoPSLczwRlwQCi6lUtnGzascsjO4P7s0CLtNOVurNmSUxxNNKxjillwwjMSKeUjEEidiBgZ0HfbBf7a5WRFeNgyOoZWByGDDKkHxBBzTFwS1a4t5ZHdo5LlnyUIDwgZjWMHfTJGFwcbCQuR7S+WlosUaRxqFRFCqo6KqgBQPcAMUHaiiigKKKKCovORceg2w2ybjPys7I+cbYxuOpz0x44gvm+Qk8WJAzpgkJOcad41z7/Wxj358KmvnJr+K2p8Oc2//ALf/AKqFeb5ETxYkZwsEhOMdMoN99xkj274+cBpeiijNAVHuNyi1uIro6Vjf4Gc5x6xHIkO++l8r7llZjgKaery9SKNpJGCqoyTufqA3J8MDcnAFMcpHJlubrByrIqIzfBqe7y1ZT+VZtiy4wcKPVyQW9oOJW6WxkuJAsR0spWQoXI76LGyspZm07KD3um4JqK3nHI1UTXF8JIFWTCxNy5nEhyRLokUoY8Be5pbVgYU90807BXcMhNvOuiQd5Vka3AO+To5U0MnU5zGurYncMXRW/ZydZ1speIMI2AYpHGgOrDsRmZWaTOktzVOnWraowWoJtxPjwISK1OqedA0f/LRv9/ID0ReuD6zYUbnZfwjhMdrAkEC6Y410qNz9ZPUnrn2moasJDtBw+GYXUMmJLmSXUoB7ym5dyzXGtW1ckDKg7GLKPUv4PxFpUbmJokjcpIucgMADlT4qwYMCQDhhkA0C+iiigKKKKBDx781n+ik/tasVVtXj35rP9FJ/a1YqoCiiigK0H5tsxNncrtgTg+/vIoP9o/nWfK0B5tn5rdfTL/bQXHTJxl2mkFpG2kMuq4cEhljbUqqhG6vIysA3gqSEENpNPRNZz4v5QeIxXV/Jar+VZGeTQWNvEhcQI2e4mpCDk75c4wxNBom3t1jRURQqqAqqNgABgAewAbU08d7MQz/CMTFKoXEyEAjQda6sgqyhu93htjIx1qLReVy0up2gtrgQlI+bz5VQxHAGqMgurEjVk4I9RsH29L/tDPeWCSQNbtDcSKgcPNE0qtJyzEFZCYmbBUtlsDVgbagHqz41xSKJJHiS5R0VwUUhjrBOkhcNFjYY0S4ySW2xTZFJeKxmW3uwiEuyII4cSeriJZXbnLgsANG6uuMNGgaRQduhy/yCRurMhje4tFC6GKn1XJ2x00//AG38R9J4grJIFW3IDBIeaebgqysZZ7dVXcBgFUbj1jnYPnZftKZolisJ7B3BZnDTSO7NIWkd8CKLcszMcIBvsBipCLfiLDJnsoz4r6PPL+/V6RH9Wn99QzhvAoYpYvTAZWVgEkJAI0KoBKxXBEbB8tspJLE7EnD32d7WTtGENvzOVIYWdZGfWYyVJBAYZ06TlnGSx6YOAels+IZ3urPH7JP/APMr56HxD9as/wD9Of8A+ZSWftbIr6TCqA9GkcpnJI9WREO2x2z1614ftRNEfhkUDJXBSaPcb7MvNQjY+I8MZoFsqcRGAj2T7bsUnj336KHfA6fKr2t5fDVqtrYgA40XMmWI6d17cBc/9Zx7T1pBF2z7/fWLRg+rLHknK6fyjJpGM5yM9Kcoe0sZUsVkwM+opnzgZP5vr336dT7KCpPOA4hLJbWwmtpISJTuzQurZXcIUctt/wASr7s1GvICHPEZRHIkZNq+7Lr+XDsBqXfODk52B29k085P81tfpm/tqEeQi2Ml9cIoUk2p2bSBtNbE51I46b+qf3dQF38wkLq4pKzAnPo8dq2R17yiGVgBg7gjr81efubbHd7+7fVn4P0mVDnrpCw6JAwz6nXwxS644A7LliCxzkD4Qrq27huC6qADvhNwOnQV5h4FIRh9AUDGlnllU7YHcHLiUDrgKR82KBHLwPh5Uc6WUg78u4u709CQCY5pfaNjp8Nq8RdmbI9229Jh1MGLQtdqrEEMHJOY23UHWcn2HBpZ9xpU1kfKzkRlUyc90qI41ck+xpRgbFjuaTMjMQr200pDFt4o8L+kC1xK4KuQv5I5G3/EQHvhljMz3EUnELktG4UbWKnSyo6sAsGQe8UyepQkAUn492NshEdTrG/f+ElmkGvWWaRXLP0bUx29QsWUAivt3cG4cq/Do33AcyxltYGSyqWjC7eBZgM7YzXaGNojqjsoYTobGmJWJIGBhojkfJ20bgYB9gMXBu0S28Qt1uuDwRhV0tHcRbaiC7KhVVbxxn2rlmIJLhw+2je4eIvPOsjFvSYZLqPvKqkrO0DJHnTgApgYUKVBAytuuKXICkrNh16xRsShBwSUeMHcnpqzgEjHj7ku7lGYsJlAYoiE2arK5LkNGzyu4VtsKcMPZ4AHJ+zq7aJrpCCDkTytnGOokLAjbpjff219PBpdWRe3OM+rptCPDbeDPgT1z3j7sNs93IRoxK+k51FrpG8BvyYAD+4n21zHEZEbKhslP0LmcbfJYl1Kv7mQH2mgdfQbpc6bmNhqz8JBkhdsrmORBn348ehr5HNeqO/FbSdd1kkTb5OA0bDP/uFIoe1TkonIbmMCMOskWoqO8UGlwF2PrN/Lc+4+1Lh5FktZhpzpKK76ioOrcqo6jAxnVkdKD5xnjD+jzCS1nQcpu98FIuSrf+m7PgdMlQNx78Y+rZd/fiW0nOiRCIXyHRlxlW23GGx7iaxpQFFFFAVJ+yPlGu+Gq6WjIFkOpgyBtwMDruNqjFWv5OPIzFxKyFzJcSRkuy6VVSAFwOpO5oGyfy8cTZWUvENQIyIwCM7ZBzsffTRP5T7xrd7fMKpKAJCsMYL4CgFzjdtKhc+z66sPifkFtYDGpuLxzI2kCOFWxsTlj0AwCevhS9vNutgMm8mAHiVjoKJur0uIxojXlrpBVFUtuTqkI3dt8ZPgAPCup41NiMcxgsTa41HdCN3csoGAGOkbjfbNXLdeQWxjUluISd0OSAsRPwQzJ0PyR19m3trq3m92YBJvpu6yqe4mzNp0g4/61+ugroeVi921LauflM9tAWcnxc6dz764Hyl3OrUsdkr4xrFpa6t/eUPz/OTVqfg2W/65N/BHTbJ5D+HrzM8Ql+C9ciNSAQdOkEDDNqOnSuTq7uM7UEHHlbu/GKyP/wCNDt821K7by48RjGmP0ZBnOFhRRn24HjtUzt/IHYuoZeISYJ095UU5D8vBDYIOsaMY67V5t/IPw+SZ4Y+JFpo/XiHJLrjGSyg5A7wGceIoIp9/3in6cP8ApD7a+Hy98TPVoP8ASX7akbeRfhouPR/ulKZs40CME5PzDHuJztvnpS2+83+xgAafiLRBmCqZOSgLHOFBYjLHB267GgiA8vnFB0aD/SX7aPv+8U/Th/0h9tTC483yzSPmPfyiPu9/THjvEBTn2Ekb9N66fg7Wmvl+nSa9OrRiLVpzjVjOcZ2zQVX2s8ot3xJES7ZGEbFl0oqnJ23x4YpF2U7XXHDpjNaModkKHUoYFSVJGD71B/dU28qHkji4XaJPHPJIWmWPSyqAAVkbO3j3P51H/Jf2ITil28EkjRhYWk1KASSGjXG/h3/5UDv9/wB4p+nD/pD7a+L5fOKfpwn/ALS/+KmMnm+WaMEk4g4dvVUiIE5OBgE5Ps26mvUvm9WaqXa/dVBwWIiABBwQSTjORjHtoIY3l84p+nCP+0u9c18u/Fd/hozn/lR7bAZG3uzvncnwwBOB5u9mWCC/k1FdYXEWSuw1AZyVyQM9N682/m+WUjOsfEHdozh1UQkoTnAcA5U7Hr7DQQhfLrxUY+HjOD/6UW+52OF/dtjpXSTy98UIIEkIyOoiTI94zkZ+cGpne+b1aRLqkvLjHgFiDsx3OEVAWc4BOFBOxrnwzyBWVwmuC/ldQSp7iAqw6qwOGVh7CAelBEvv+8U/Th/0l+2j7/vFP04f9IfbU0ufN1tI0Z5L2VURSzMVjAUKMsSfAADNcOKeQKytozLPfTJGvVuWpC+9sA4HvO1BEV8vfFP04T/2l/8AFH3/ADimfXh+blLU0tfN3tJUEkV/I6MMq6CJlYe0EHBFc7fzfrNxlb6beR4xlIxloy4cKD1xoY7eCk9KCIff94p+nD/pD7a8p5euKAbyQn3mJP8AxgVO/wAGy3/XJv4I6+fg222cemTZ/wCiOggdz5deJOjIzQ4dSp+CXoRg+NV5V98Q83a2jilkF1OdCMwGI/kqxAO2++PZ4/uoSgKKKKArTnkC+KF+lk/qKzHWnPIF8UL9LJ/UUE04uH5lvoiZwJsuVMYCDRIuptbAkZYeqCeu1duNWRmtpolbS0kToG/RLKQD+4nNfeM3DJbyuhwyoxB2OCAcddqau1t9LEFMbBUaOcN0zqWJ3jK+II0E7f8A8Bi4Z2bu1ju9USCSUEpqcEaroiS7C4OQqnCAsATygenVyu7e6ZJ4YoGR2laRbiR4tDEOrR4Cs8nqqq7xgDHQ1EuH8Znt7Us0hjSS5X4SAo4DSQKeWpugyRosi99mOAzsAVORUju+L3Ed1bGVjiFIEueWy8vXdlkYspbUCsixFTg4V39pICTQG4aBuYIUnIfSEZ3QHfl5LIpPhnu+2ovw+S4eK0EVnKothiSOblxBnCMgZSSzEK+TrAw2vUpfFJ+F9prpo5GR2l0PbhhMsEbBpJIg8UYULqjeNiVdx1K95t9MsaT0W2kllZpGVWkc5Y5IGSsY+SNsBVH1kkkINxvs7cmZiiSsVidw65Id4Gjul0b4UyTzlQp8LfO4G0u7MLIHnEiXKjmO6mXkaGWSSVl5PLJZcKBlXwRqGRkmmGx7bcm0iZ5DIUvDbzO4Yd0B5GfvYICRYfLYyFO24Fd4+M3Lzw6ZgGkitZRbaYhlZHlW6JBzIAkZVs6sBkA+UQQ6dqbNmutfo8s0SpEsyKpPMjc3OVUEhZMSLEzJk9zOQQ2Ctktmj4W0fKbLRsixflColJWNGyd9AdVIzjCnciunGeb6Vbot1LGJWb4NEtyCI0LNqaSNzudPTGxb3ENVx2/K20c3wa64Ld8uJAqtdFimrTqwqojE4JOSvQHJDlx7hpgEy2UNrFbw27GVdBTPMOXKCMY1qsIO46ld/Y4cOAbilxqkjLKVIiMLFlURRAOkpOF3kYYAOzeBzXOHtrJGUF7BylKOTIusjVqYQgqwDR81UYgPghsKdyMyThNyZIIpG6vGjH52UE/1oKy84+T/AGdANt7pT9Uc32/0qE+bl8Zzfsj/AOS3qZechL+IW6+24z4+CSD5vleO/s8ahvm5fGc37I/+S3oLe4z2TinvHRkRVniDSPy0Z35bEMqux1RnDqMgZAxpKlabJ4JLuC1CW8/wTNLcRMnIbmyJJnSbhRHINckmdOoZKnbY1Io+3dq2dDs2mJ5jhT6kcjRO2D0wyt18FJ8DSqHjLNBcTKoKo0gi698RDSS3zyK+COq6T40Eb4pC73JlWOSJC3ofOTCvGkqFfgxp6LcMh16tPdyAcZPC+tpRbmJQTbC4UR6rWckokbuweK3VWKc0ABsLnf1u6Wd+H9tS7kyR6YvQ4p86X1cxt3iAPrHTJFgDfJI3yMB7Rzs+cJFGnOaVTFJKStu6KRGwdO84fY6WAIYd7GSDn2plSOymZyAqxsATvuRpUDO7MSQoAySSAMk1FuLhfSLjW8kTXKFoIwzxPO8aiKMLjSdSnvadWcPExA07SZ+0LCbk8l3YyMBoKd1FEJaRuYy9DMuy5OM4ziuXZ7tat3K6LEVVVDq2pGyGJwJFU6oXI3COAcZzggigaO3kkqzQFUkeI29ykwUMwxKbaNMgDBIdg2/RVkO+DXy64dM8dw72wWR42gOsqxm50uGOVJ+BVfV1b4YggBd3eLtcouJ4pl0qjxLE4JPM5rJCduo0znQT03HsOEA7Yz87HJj5aypHINT6wJrme1hlXu6WUmIMV6gEnO24OXazmFbeOHRqkuU9fOn4IPP3sHI3hA2zvjbGajadn7ydF5bxI8MlxMkjB2UzSXMrhVwysFVFMZJ+TMRg9A/XHFZmvDEk1mullCxSBjKw0q0jJiQZ7rEDC7YOSd6TntGzW8j2Cwryrgw8twQrszIIyrIw0q/NV84bIYe3NAyXcd4Lx7gpJHqCvGuqU4cRQItpKVflCEyyM2oKwJEmCGwT77MIYrm3He0xPcWALuXLaNc6vttlliXc9NLDxFSiy4s7xw8zlFmnkifRkqDEZgdGTnIaIDfxB/cls+1sNyI3SB2Pekjz6PsqqgeTPMIiOmcLpYq+Gbu4zQPHHvzWf6KT+1qxVWyrjiIn4e8yqyiS3ZgGxkAoSM6SR9RI9hNY1oCiiigK055AvihfpZP6isx1pzyBfFC/Syf1FBYF9ZiWJ42JCupUlTggMCCQfA79aSWfAkRNMjPPhiwaciQqWUodJI2GksPmdh0JpyrxLnSdONWDjOcZ8M48KCNy8csQVtwiFY5xbcsIoRTIjAAL6pTcxbbZJWlHEO08MKsgUZhkRHQ4QRpp5rS9CNCxK7g9CYygw3RD/wD4Yt3ZZSyG05J273NLF3nz01E94bDBz7cBcnBpmkt7iQW4uI4XjlYBiG1BSAjEBgutdWCNgSB1JIIxfwMsl1JaqI1VQHBSR35To0K8uPOCHOVBOVI3C5pyfiqyCBXgkXnS4CyaVZeWrTByAScBowuPaRnaml+wpdJjK1uJZljDCO3ZIjyn5gMkYl1SnPdyXG3QDJysi7MSRGA2z2sXKEgKLbERkSmMsUVJl5b9w97LesdqD73JriQeg6gJOXLLJycbIV1qpLFgUlKZwCVYjpTje30VtoyuNfcGkKNKxq7ktkjEaKCdumcAZNJ7LszGl1NcsNUkjhlOW7iiOKPSBnHyCc4+VXXi3AhO2ouy4gmiGMbc/ld8Z+UojwP+pqD07QSTQNs76HeF1bI0kRhiMHDAh13wR83j5j7NW6jSkSqhd3ZABpcyKyPrBBBBDEY6dPDam2y7KPbySNbyIEETraxsuRC0pDSDPrGLUiEKDsMjoFxIrdWCKHILBRqIGATjcgeAzQNh7KW5hMMiGSMxCEq7O2UBJUHfGVzs3rD206xppAAzgDG5JO3tJ3J95r1RQVF5yMn4jbjHW4zn2YR9v35/lUJ83yItxC4VWKlrKQBh8kl4ACPm61NPOSj/ABO2ORgTkY8d0bpt029viOvhEPNy+M5v2R/8lvQXJZditEpfUmlJvgl0hvgDEVeFthj4SSRgcttoySMil1jwFl4bHaOVDC1WFiuorkRhG05w2n6jinyigha9gniYG3kjX4SdtRQ9xZTDJEoVTiTQ1vEu5UlAdwRuqvuyUjJOiuh5kCRiRs6yWkle5L6QAFYOuAuN89MCpVRQRIdgx6UJg8YRJA0cRijcIALcsVLDKSFoidYydx4gYcuzHZdbJXVJGYOdRUgBQ2Wy6gdCwKg+BKasZZiXuigjfFewkMwJVnikJLc2PQGLGWKYM2VwxV4kwT0Ax0JrvwvsdDDIsnedlSNF1aQq8oSd5VUAayZZGLHJ75xgbU+0UDLPwZi07oI1ldl5cpUFkXRGjEHqCMNgZxn5zSCw7IGGYiOSTkEwyDW7SHVCXHLyxzo08vHjlNy2alNFBD07Iy8qNkdo59UjSF57qVQzx3CB401hFOuRXwoUAZxuFI88Q7A8zlFDDCYVfQscWI3YmExmZCSJFUI6kHJw+QVYA1MqKBl4i8xguhKqBRCdDKxOrMZ5moEd3DbD2isbVtPtDj0S4ycDkyZOcY7rb58PnrFlAUUUUBWnPIF8UL9LJ/UVmOtOeQL4oX6WT+ooLHooooCmy/4k/N5FuoMukMzMDoiVi4Vm3BckowCqfA5KjcuE0wRSzkKqgksSAABuSSdgB7aaOy66klmOC008rZGCCqMYosYHTlxp+8mg6wcImA+EvJmPjhbdR+4cskfvJpEjXEbNyLhLwIe/FJykkXrsjxBUBGDhXTc7F1wTXzjFlc9zTezRvI2gCK3hkjUkOQ7hkZ1G2NRkC505G5yxXZcSr6ZI8k0GeWsUJgafWJEQyyRSyERsy+HLAdosqO6pCacK4olxEJI9Q3IKsMMjKSro48GUgg/NsSMGllRKwsb+F+YIrZ2dAsuq5cayn5OQlbMZk0nSx0jIWP8ARpy+61zGC1xappCliYp0cDHt5yw42yc9Bige6K5WlyJEV09V1DD5mAI/rXWgKKKKCovORl/Ebddt7jPQ57qONj0A739PZUO83L4zm/ZH/wAlvUt85N/xS1G28zHoM7Keh6gb9PHb2Col5uXxnN+yP/kt6DR1FFFAUUVxvLxIkaSVgqKMknw+0+7xoGq+vZJpmt7Z+XoAM04CMU1brHGGyOYR3sspCqV2YsMeH7F27gc/nTsPlSzTH2ZIAYImcDZFUe6vXY1D6KJGQo80kkrgjScyO5GcgE4XSozvpVR4U+UDLJ2dMYBs5pImXGFZ3ljIGwVkkY6V98ZRvf1BXcL4hzUOpdEiHTJHkNoYYOMjqCCGB2yrKcDOAoNwusJqXWQWC5GSAQCQOuASBn3j20zsyx8SUDY3Nu5Ye02zxBT72IuCPmQewYB8ooooCiiigau1ePQbrUxRfR5csDgqNDZYHwI65rGRrZHbaYpw29ZThltZiCPAiNyDWNzQfKKKKArTnkC+KF+lk/qKzHWnPIF8UL9LJ/UUFj0UUUDdx/hpngaNdOcowDeqxjdXCPse42nSdjsTXvhfE+bzFZdEkT6HTOrBwrKQcDIZWVug646g0upn41w7c3EUpglRMM+nmK6LqYLKmxdQSxGkqw1NhhqYEHaSQKCWIAAySdgAOpPsFRa8tIpJ4Tbnms7lnfmGQabcF0jLFm5Y5rxtsD06dMMPDvKPNepLCtkQ5gkfXrdk0AAEkLEz6iWwI0EjZ299duw3aaGeSNUQxLaWjK2XiCgu8QOpUYmMjknHNCNgnujegnUfEoixQSRlxnKhlJGOuRnO1I+1E5W0lwpYsvLCjGSZSI1Az72FdJ7+2dSHeFlOMglCDncZzsemaYu2d4sMdtFCiAPPGyrjSpMckbqq4BGtn04Xu5Oe8tBLEQAADYDYCvVAooCiiigp/wA5Ifidtt/vzvvt3G29m/v3228aiPm5fGc37I/+S3qV+cn+a2v0zf21FPNy+M5v2R/8lvQaOooooCkfFrAzR6VbQwZHVioYAxurrqBxkErg4IOCcEHBCymfi3En5i21tgTOjOXbdYkBC6yPlsWOybA4bJGNw78M4izNJFNpEsR305AZG3SRQSTg7qdz3kYeyo9e8UvedphubHRzW0jTKzMA6x8tymVQq7BD4kjquCAln4LeRTJLdSG7Xcc+3WSKW31Y9WEO6TRnSuQFJ8SrY2aJILiBpFjACXMjvruEjijeTUDmRSXMZ06nLlBq0xAAMaCX2rzTzRF2hYQyOXVFlUocSxqQ8m0g9ZSAFOSDnAIfs1mbi8WXJEdtlVxn4R2Hwm+d0Tujb5QcHoQY3wW4mjiIvru0htk1nRbYDPuc6XRsldycoiSFuuPlO3CePmIYMTi0XQqS6ETRr2AZYzpMa7ZcBdGpQQcOyhLKKKKAooooGLt38WX37JP/AI3rHRrYvbv4svv2Sf8AxvWOjQfKKKKArTnkC+KF+lk/qKzHWj/IiZRwdSkkUaiaTJdGfxX2OoHiPHwPuoLUoqNyXxRWMl3KSAXIWKKMY1MoC8xDg7YGWycZpIpiDO0s19vkBZJGhVsY3QjlhT7iwPXbpQS+mHtNe6GgXSWy5fQDgyFMCONegyZHRsk4CoxOwNI+GRW7t3fSznAz6TdTLk74OiZxGRnq2NvHArhdcEs3eNlSaOdT8FKWdXj0j1lWdhrQDOQFYEZBFB24lweRLW4fuNdXIEZwO4nMYIEQEbhdZOphljudsKvARNw+ZjHZ3E8Rhggj5HKc4g5xzKHdCGJlIzvnA6V3TVOVF3Ms0SksqRQOBLo1aTIyySq2MBgg0HUFOOi1zuLbhspTVEgVsjWCIwCu5BAZWzuOgPUUBxHtJCHxPw68MmkEhbYT4BzjLQl1HQ+Pga6vGnEDZyCCZYo3WdHbQgwFzH3Q5fdtJxpGwIJwSG82vZ7h6uTHC6sVOW/GkyoztqOARuds+Jx1rybezaMyRNd6YtK4jubuJR+jsZkQ+z6h7KCXUVGZI4gyyJc3gGOiNLMniDqysi6vdnwB99Kr5GQD8f5ZJ25i25BxjIxpUnqOh8aB8opkWe5BwJrSQnDhdEkZKHAzkSSZ3+Vpwc9Pb9l4zNHjnQxYLFcpOp330/lVjySB0BON+uM0Fbecn+a2v0zf21DPN/5v3Rl5GjV6M2S+rAHNt9RAXdjjoMj56lHnDX/MtrYGKWNhK2Q6jxQdGUlG/cxqKeQaAvfzqFDZtWypVWyBLbnADELn3nYew0F7TyyZKS3wD49W2hTUM7g6X57dMeGPGvItYSXE11dlm0rpeWWA53A5axCM97HVRuRt419k4JKFPivQR+uMHbCpmKEADfvK2+dzgVzHDJl7qKyqQNlIGM4zkQmFQ2dzhn6HGM94FZ7OWeBJKmoBMap3lfu/8fPY+35W+SfGuVz2SsowDEiWbDYSW5W3PexlTowHBwNmB8CNwDSU8Ak6CMKwBwwYKMkL3tUYQ5O+dUbDKDoCckVhJEzAQsC3dDIsaqQASdRi0EFtgGZDoO42NB8kjkE2F4lcFREsgGiyfXqLaMBLcOy4Rs4IJyMEYpBPYxtOjy3N1PNAwcArAACNCyKsaqsgEgAOdwOoPrAqn4HPIwZI2t2IUPKJ21OFB069GzMCxzkb+DCvFlwe4Ck826fI2BebbBGfXkgOTufVxjxONwT8YtvxmT4GOeMtkW4AiLMuksZVYqLlR33BxJ62QoKDmOxup7o8iVY7dJYtRUgyu8bFlkUZ0rGygpnZwOYB764HstOA5E1wCSW2up23AOAiuMBWJ9UuNOBhutd17OSFw+WBKAZae6YqSBqwnMKDJyuxBAwQxOMAtn7H2bABoEAHiMqT4blSCx28c19k4Lb5ROZKrdUVbm5UnT7AJBqUezcbbik112ekZjtb7hcsI1DHpq1GQSZG2emc43GN03EITAFWS8CZwFjWMg4yoUqsLK432ODp73QUC+Ps26jCX14NwSS0EhOPD4WJsD5sH313NldL6lzGRqB+Fh1HG2VzHJGPA4ONs+OKQ2NhKqkpPKAVOpptiCOjBWXpvn1h13zjbulvcKhMdxE7lsZcPju6gVAV8BgQeg8N+lA29s5bocMvBJHAR6LPqZZJB/u33CmM+Hhq/fvtks1r7ti0h4Xf81UU+iz40Mzf7t+uVXFZBNB8ooooCrU7A+Vy3sbAWs9q82JGfOUx3jkbN7KquigvI+Xmw2H3OkwOi6owu/jpHdz78Z6+2ult5wFjH+T4e6Z66eSM/Pgb1RNFBe03nA2TkF7CVyCSCzI2knGdOrOnoNh7KTR+XKxX1bO6UZzhJuWM9M6Yyqg/MKpKigu5/LnYE5+58gO++Ycn36iNQI65BBzXb7/9ntm0ujgY3nJBxk94asOd+rA/yqi6KC8D5dbDKkcOkUoQVKtGvQ58Oozvivr+XmyOrNlcHVnIM2ob77KxK7H3bVR1FBckflksPlWdw3v1wpttseWqhumd84pTb+W/h8YYJYTgNq1Lze6dezd0nHTbpsAAOlUlRQXInlf4aNvQLkg9VM7YPzjVg9Ad/EA+Ar7B5ZOHxyK8VlcxlTkhJVAbG41+0e7pVNUUFjeU7ynxcUghjihkjMTsxLFDq1DB9Udc70w+T/tYnD55JJEZw8WjC6djzIZM77H8n/MVF6KC4pPLZbtrzFdZfdjzBu3UZy2AisAQg2Ayu4ZgVfBvL3BBzMwTvrbIGYgEG+FXG+kZ0gEnCqo9pNJUUGgPwk7f9Tm/jjo/CTt/1Ob+OOs/0UGgPwk7f9Tm/jjo/CTt/wBTm/jjrP8ARQaA/CTt/wBTm/jjo/CTt/1Ob+OOs/0UGgPwk7f9Tm/jjpnvfLjazPme3ndM7Ji2HdPVGbSWKH2DTtsS2TVL0UFuXXlitnx8FeZyzNIZYw5JKFBmMISiYJVc6VOk4OBjonlntwVOi6IGe7+LdNsKvdwqjA2IIOlf0U00/RQW9c+We39DubdIrpjcRSJqka32aRCmsiNF92wwMDYCqhoooCiiig//2Q=="/>
          <p:cNvSpPr>
            <a:spLocks noChangeAspect="1" noChangeArrowheads="1"/>
          </p:cNvSpPr>
          <p:nvPr/>
        </p:nvSpPr>
        <p:spPr bwMode="auto">
          <a:xfrm>
            <a:off x="63500" y="-947738"/>
            <a:ext cx="2333625" cy="196215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609600" y="4953000"/>
            <a:ext cx="3200400" cy="646331"/>
          </a:xfrm>
          <a:prstGeom prst="rect">
            <a:avLst/>
          </a:prstGeom>
        </p:spPr>
        <p:txBody>
          <a:bodyPr wrap="square">
            <a:spAutoFit/>
          </a:bodyPr>
          <a:lstStyle/>
          <a:p>
            <a:r>
              <a:rPr lang="en-US" dirty="0" smtClean="0"/>
              <a:t> </a:t>
            </a:r>
          </a:p>
          <a:p>
            <a:endParaRPr lang="en-US" dirty="0"/>
          </a:p>
        </p:txBody>
      </p:sp>
      <p:sp>
        <p:nvSpPr>
          <p:cNvPr id="8" name="Slide Number Placeholder 7"/>
          <p:cNvSpPr>
            <a:spLocks noGrp="1"/>
          </p:cNvSpPr>
          <p:nvPr>
            <p:ph type="sldNum" sz="quarter" idx="12"/>
          </p:nvPr>
        </p:nvSpPr>
        <p:spPr/>
        <p:txBody>
          <a:bodyPr/>
          <a:lstStyle/>
          <a:p>
            <a:fld id="{3CEC4412-3F92-4581-ADDA-2B1AAEC5BD44}" type="slidenum">
              <a:rPr lang="en-US" smtClean="0"/>
              <a:pPr/>
              <a:t>5</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457200"/>
            <a:ext cx="8183880" cy="4187952"/>
          </a:xfrm>
        </p:spPr>
        <p:txBody>
          <a:bodyPr>
            <a:normAutofit/>
          </a:bodyPr>
          <a:lstStyle/>
          <a:p>
            <a:pPr algn="ctr">
              <a:buNone/>
            </a:pPr>
            <a:r>
              <a:rPr lang="en-US" sz="3600" b="1" dirty="0" smtClean="0">
                <a:solidFill>
                  <a:srgbClr val="1076D2"/>
                </a:solidFill>
                <a:effectLst>
                  <a:outerShdw blurRad="38100" dist="38100" dir="2700000" algn="tl">
                    <a:srgbClr val="000000">
                      <a:alpha val="43137"/>
                    </a:srgbClr>
                  </a:outerShdw>
                </a:effectLst>
                <a:hlinkClick r:id="rId2"/>
              </a:rPr>
              <a:t>MCC LIBRARY</a:t>
            </a:r>
            <a:endParaRPr lang="en-US" sz="3600" b="1" dirty="0" smtClean="0">
              <a:solidFill>
                <a:srgbClr val="1076D2"/>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1441481" y="1142998"/>
            <a:ext cx="6254719" cy="541020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CEC4412-3F92-4581-ADDA-2B1AAEC5BD44}" type="slidenum">
              <a:rPr lang="en-US" smtClean="0"/>
              <a:pPr/>
              <a:t>6</a:t>
            </a:fld>
            <a:endParaRPr lang="en-US"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461394"/>
            <a:ext cx="6629400" cy="1631216"/>
          </a:xfrm>
          <a:prstGeom prst="rect">
            <a:avLst/>
          </a:prstGeom>
        </p:spPr>
        <p:txBody>
          <a:bodyPr wrap="square">
            <a:spAutoFit/>
          </a:bodyPr>
          <a:lstStyle/>
          <a:p>
            <a:pPr algn="ctr"/>
            <a:r>
              <a:rPr lang="en-US" sz="3600" b="1" dirty="0" smtClean="0">
                <a:solidFill>
                  <a:srgbClr val="1076D2"/>
                </a:solidFill>
                <a:effectLst>
                  <a:outerShdw blurRad="38100" dist="38100" dir="2700000" algn="tl">
                    <a:srgbClr val="000000">
                      <a:alpha val="43137"/>
                    </a:srgbClr>
                  </a:outerShdw>
                </a:effectLst>
              </a:rPr>
              <a:t>Search the Sierra </a:t>
            </a:r>
            <a:r>
              <a:rPr lang="en-US" sz="3600" b="1" dirty="0" smtClean="0">
                <a:solidFill>
                  <a:srgbClr val="1076D2"/>
                </a:solidFill>
                <a:effectLst>
                  <a:outerShdw blurRad="38100" dist="38100" dir="2700000" algn="tl">
                    <a:srgbClr val="000000">
                      <a:alpha val="43137"/>
                    </a:srgbClr>
                  </a:outerShdw>
                </a:effectLst>
                <a:hlinkClick r:id="rId2"/>
              </a:rPr>
              <a:t>catalog</a:t>
            </a:r>
            <a:r>
              <a:rPr lang="en-US" sz="3600" b="1" dirty="0" smtClean="0">
                <a:solidFill>
                  <a:srgbClr val="1076D2"/>
                </a:solidFill>
                <a:effectLst>
                  <a:outerShdw blurRad="38100" dist="38100" dir="2700000" algn="tl">
                    <a:srgbClr val="000000">
                      <a:alpha val="43137"/>
                    </a:srgbClr>
                  </a:outerShdw>
                </a:effectLst>
              </a:rPr>
              <a:t> to locate items:</a:t>
            </a:r>
          </a:p>
          <a:p>
            <a:pPr algn="ctr">
              <a:buNone/>
            </a:pPr>
            <a:endParaRPr lang="en-US" sz="2800" b="1" dirty="0" smtClean="0">
              <a:solidFill>
                <a:schemeClr val="accent1"/>
              </a:solidFill>
              <a:effectLst>
                <a:outerShdw blurRad="38100" dist="38100" dir="2700000" algn="tl">
                  <a:srgbClr val="000000">
                    <a:alpha val="43137"/>
                  </a:srgbClr>
                </a:outerShdw>
              </a:effectLst>
            </a:endParaRPr>
          </a:p>
        </p:txBody>
      </p:sp>
      <p:sp>
        <p:nvSpPr>
          <p:cNvPr id="9" name="Rectangle 8"/>
          <p:cNvSpPr/>
          <p:nvPr/>
        </p:nvSpPr>
        <p:spPr>
          <a:xfrm>
            <a:off x="1066800" y="4016276"/>
            <a:ext cx="6553200" cy="2308324"/>
          </a:xfrm>
          <a:prstGeom prst="rect">
            <a:avLst/>
          </a:prstGeom>
        </p:spPr>
        <p:txBody>
          <a:bodyPr wrap="square">
            <a:spAutoFit/>
          </a:bodyPr>
          <a:lstStyle/>
          <a:p>
            <a:pPr marL="514350" indent="-514350">
              <a:buClr>
                <a:schemeClr val="accent1">
                  <a:lumMod val="75000"/>
                </a:schemeClr>
              </a:buClr>
              <a:buAutoNum type="arabicPeriod"/>
            </a:pPr>
            <a:r>
              <a:rPr lang="en-US" sz="2400" dirty="0" smtClean="0"/>
              <a:t>Keyword</a:t>
            </a:r>
          </a:p>
          <a:p>
            <a:pPr marL="514350" indent="-514350">
              <a:buClr>
                <a:schemeClr val="accent1">
                  <a:lumMod val="75000"/>
                </a:schemeClr>
              </a:buClr>
              <a:buAutoNum type="arabicPeriod"/>
            </a:pPr>
            <a:r>
              <a:rPr lang="en-US" sz="2400" dirty="0" smtClean="0"/>
              <a:t>Title</a:t>
            </a:r>
          </a:p>
          <a:p>
            <a:pPr marL="514350" indent="-514350">
              <a:buClr>
                <a:schemeClr val="accent1">
                  <a:lumMod val="75000"/>
                </a:schemeClr>
              </a:buClr>
              <a:buAutoNum type="arabicPeriod"/>
            </a:pPr>
            <a:r>
              <a:rPr lang="en-US" sz="2400" dirty="0" smtClean="0"/>
              <a:t>Journal title</a:t>
            </a:r>
          </a:p>
          <a:p>
            <a:pPr marL="514350" indent="-514350">
              <a:buClr>
                <a:schemeClr val="accent1">
                  <a:lumMod val="75000"/>
                </a:schemeClr>
              </a:buClr>
              <a:buAutoNum type="arabicPeriod"/>
            </a:pPr>
            <a:r>
              <a:rPr lang="en-US" sz="2400" dirty="0" smtClean="0"/>
              <a:t>Author</a:t>
            </a:r>
          </a:p>
          <a:p>
            <a:pPr marL="514350" indent="-514350">
              <a:buClr>
                <a:schemeClr val="accent1">
                  <a:lumMod val="75000"/>
                </a:schemeClr>
              </a:buClr>
              <a:buAutoNum type="arabicPeriod"/>
            </a:pPr>
            <a:r>
              <a:rPr lang="en-US" sz="2400" dirty="0" smtClean="0"/>
              <a:t>Subject</a:t>
            </a:r>
          </a:p>
          <a:p>
            <a:pPr marL="514350" indent="-514350">
              <a:buClr>
                <a:schemeClr val="accent1">
                  <a:lumMod val="75000"/>
                </a:schemeClr>
              </a:buClr>
              <a:buAutoNum type="arabicPeriod"/>
            </a:pPr>
            <a:r>
              <a:rPr lang="en-US" sz="2400" dirty="0" smtClean="0"/>
              <a:t>Campus location</a:t>
            </a:r>
          </a:p>
        </p:txBody>
      </p:sp>
      <p:pic>
        <p:nvPicPr>
          <p:cNvPr id="3075" name="Picture 3"/>
          <p:cNvPicPr>
            <a:picLocks noGrp="1" noChangeAspect="1" noChangeArrowheads="1"/>
          </p:cNvPicPr>
          <p:nvPr>
            <p:ph idx="1"/>
          </p:nvPr>
        </p:nvPicPr>
        <p:blipFill>
          <a:blip r:embed="rId3" cstate="print"/>
          <a:srcRect/>
          <a:stretch>
            <a:fillRect/>
          </a:stretch>
        </p:blipFill>
        <p:spPr bwMode="auto">
          <a:xfrm>
            <a:off x="1499989" y="1600200"/>
            <a:ext cx="6067822" cy="249078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3CEC4412-3F92-4581-ADDA-2B1AAEC5BD44}" type="slidenum">
              <a:rPr lang="en-US" smtClean="0"/>
              <a:pPr/>
              <a:t>7</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381000"/>
            <a:ext cx="6629400" cy="1077218"/>
          </a:xfrm>
          <a:prstGeom prst="rect">
            <a:avLst/>
          </a:prstGeom>
        </p:spPr>
        <p:txBody>
          <a:bodyPr wrap="square">
            <a:spAutoFit/>
          </a:bodyPr>
          <a:lstStyle/>
          <a:p>
            <a:pPr algn="ctr"/>
            <a:r>
              <a:rPr lang="en-US" sz="3600" b="1" dirty="0" smtClean="0">
                <a:solidFill>
                  <a:srgbClr val="1076D2"/>
                </a:solidFill>
                <a:effectLst>
                  <a:outerShdw blurRad="38100" dist="38100" dir="2700000" algn="tl">
                    <a:srgbClr val="000000">
                      <a:alpha val="43137"/>
                    </a:srgbClr>
                  </a:outerShdw>
                </a:effectLst>
              </a:rPr>
              <a:t>Search Results:</a:t>
            </a:r>
          </a:p>
          <a:p>
            <a:pPr algn="ctr">
              <a:buNone/>
            </a:pPr>
            <a:endParaRPr lang="en-US" sz="2800" b="1" dirty="0" smtClean="0">
              <a:solidFill>
                <a:schemeClr val="accent1"/>
              </a:solidFill>
              <a:effectLst>
                <a:outerShdw blurRad="38100" dist="38100" dir="2700000" algn="tl">
                  <a:srgbClr val="000000">
                    <a:alpha val="43137"/>
                  </a:srgbClr>
                </a:outerShdw>
              </a:effectLst>
            </a:endParaRPr>
          </a:p>
        </p:txBody>
      </p:sp>
      <p:sp>
        <p:nvSpPr>
          <p:cNvPr id="8" name="Rectangle 7"/>
          <p:cNvSpPr/>
          <p:nvPr/>
        </p:nvSpPr>
        <p:spPr>
          <a:xfrm>
            <a:off x="762000" y="4373940"/>
            <a:ext cx="6553200" cy="1569660"/>
          </a:xfrm>
          <a:prstGeom prst="rect">
            <a:avLst/>
          </a:prstGeom>
        </p:spPr>
        <p:txBody>
          <a:bodyPr wrap="square">
            <a:spAutoFit/>
          </a:bodyPr>
          <a:lstStyle/>
          <a:p>
            <a:pPr marL="342900" indent="-342900">
              <a:buClr>
                <a:schemeClr val="accent1">
                  <a:lumMod val="75000"/>
                </a:schemeClr>
              </a:buClr>
              <a:buAutoNum type="arabicPeriod"/>
            </a:pPr>
            <a:r>
              <a:rPr lang="en-US" sz="2400" dirty="0" smtClean="0"/>
              <a:t>Campus location</a:t>
            </a:r>
            <a:endParaRPr lang="en-US" sz="2400" dirty="0" smtClean="0">
              <a:solidFill>
                <a:schemeClr val="accent1"/>
              </a:solidFill>
            </a:endParaRPr>
          </a:p>
          <a:p>
            <a:pPr marL="342900" indent="-342900">
              <a:buClr>
                <a:schemeClr val="accent1">
                  <a:lumMod val="75000"/>
                </a:schemeClr>
              </a:buClr>
              <a:buAutoNum type="arabicPeriod"/>
            </a:pPr>
            <a:r>
              <a:rPr lang="en-US" sz="2400" dirty="0" smtClean="0"/>
              <a:t>Call number</a:t>
            </a:r>
            <a:endParaRPr lang="en-US" sz="2400" dirty="0" smtClean="0">
              <a:solidFill>
                <a:schemeClr val="accent1"/>
              </a:solidFill>
            </a:endParaRPr>
          </a:p>
          <a:p>
            <a:pPr marL="342900" indent="-342900">
              <a:buClr>
                <a:schemeClr val="accent1">
                  <a:lumMod val="75000"/>
                </a:schemeClr>
              </a:buClr>
              <a:buAutoNum type="arabicPeriod"/>
            </a:pPr>
            <a:r>
              <a:rPr lang="en-US" sz="2400" dirty="0" smtClean="0"/>
              <a:t>Availability</a:t>
            </a:r>
            <a:endParaRPr lang="en-US" sz="2400" dirty="0" smtClean="0">
              <a:solidFill>
                <a:schemeClr val="accent1"/>
              </a:solidFill>
            </a:endParaRPr>
          </a:p>
          <a:p>
            <a:pPr marL="342900" indent="-342900">
              <a:buClr>
                <a:schemeClr val="accent1">
                  <a:lumMod val="75000"/>
                </a:schemeClr>
              </a:buClr>
              <a:buAutoNum type="arabicPeriod"/>
            </a:pPr>
            <a:r>
              <a:rPr lang="en-US" sz="2400" dirty="0" smtClean="0"/>
              <a:t>Subjects and keyword</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2142101" y="1066800"/>
            <a:ext cx="4858210" cy="33829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3CEC4412-3F92-4581-ADDA-2B1AAEC5BD44}" type="slidenum">
              <a:rPr lang="en-US" smtClean="0"/>
              <a:pPr/>
              <a:t>8</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534400" cy="2518755"/>
          </a:xfrm>
        </p:spPr>
        <p:txBody>
          <a:bodyPr>
            <a:normAutofit/>
          </a:bodyPr>
          <a:lstStyle/>
          <a:p>
            <a:pPr lvl="0" algn="ctr"/>
            <a:r>
              <a:rPr lang="en-US" sz="3600" dirty="0" smtClean="0"/>
              <a:t>Q: How long can I check out materials?</a:t>
            </a:r>
            <a:r>
              <a:rPr lang="en-US" dirty="0" smtClean="0"/>
              <a:t/>
            </a:r>
            <a:br>
              <a:rPr lang="en-US" dirty="0" smtClean="0"/>
            </a:br>
            <a:endParaRPr lang="en-US" dirty="0"/>
          </a:p>
        </p:txBody>
      </p:sp>
      <p:sp>
        <p:nvSpPr>
          <p:cNvPr id="3" name="Subtitle 2"/>
          <p:cNvSpPr>
            <a:spLocks noGrp="1"/>
          </p:cNvSpPr>
          <p:nvPr>
            <p:ph type="subTitle" idx="1"/>
          </p:nvPr>
        </p:nvSpPr>
        <p:spPr>
          <a:xfrm>
            <a:off x="1143000" y="2286000"/>
            <a:ext cx="6934200" cy="1752600"/>
          </a:xfrm>
        </p:spPr>
        <p:txBody>
          <a:bodyPr>
            <a:noAutofit/>
          </a:bodyPr>
          <a:lstStyle/>
          <a:p>
            <a:pPr algn="l"/>
            <a:r>
              <a:rPr lang="en-US" sz="2600" dirty="0" smtClean="0">
                <a:solidFill>
                  <a:schemeClr val="tx1"/>
                </a:solidFill>
              </a:rPr>
              <a:t>A</a:t>
            </a:r>
            <a:r>
              <a:rPr lang="en-US" sz="2400" dirty="0" smtClean="0">
                <a:solidFill>
                  <a:schemeClr val="tx1"/>
                </a:solidFill>
              </a:rPr>
              <a:t>: Loan periods vary depending on the format. MCC books are 4 weeks while DVD’s, magazines and journals are 2 weeks</a:t>
            </a:r>
            <a:r>
              <a:rPr lang="en-US" sz="2600" dirty="0" smtClean="0">
                <a:solidFill>
                  <a:schemeClr val="tx1"/>
                </a:solidFill>
              </a:rPr>
              <a:t>. </a:t>
            </a:r>
          </a:p>
          <a:p>
            <a:endParaRPr lang="en-US" sz="2400" b="1" dirty="0" smtClean="0"/>
          </a:p>
          <a:p>
            <a:endParaRPr lang="en-US" sz="2400" dirty="0"/>
          </a:p>
        </p:txBody>
      </p:sp>
      <p:sp>
        <p:nvSpPr>
          <p:cNvPr id="4" name="AutoShape 2" descr="data:image/jpeg;base64,/9j/4AAQSkZJRgABAQAAAQABAAD/2wCEAAkGBwgHBgkUExMVFhUXGSAYGBgYGSIfIBAiIh0fJCAmIh8eJSwiIiYnJx8qLT0oMSk3Oi4wIx85ODQsOigtLzcBCgoKDg0OGxAQGjcmICQ3NywvMC8zLDQsLCw0My0sLDQsNSwtLC0sLC00NCwsLCwsNCwsLCwsLCw0LCw0LCwsK//AABEIAE8ATwMBEQACEQEDEQH/xAAcAAACAgMBAQAAAAAAAAAAAAAABwUGAgMIBAH/xABCEAACAAQDAwULCwMFAAAAAAABAgADBBEFBiEHEjETFzZBURQiN3Fyc3STsbLRMlNUVWGBkaOz0tMzQlIIFRYjgv/EABoBAAIDAQEAAAAAAAAAAAAAAAADAQIEBQb/xAAqEQACAQIDCAIDAQEAAAAAAAAAAQIDEQQxMwUSEyEyQVFxFNFCgcGRYf/aAAwDAQACEQMRAD8A9u1navU4NiEykoiBMTSbNIvuEj5Kg6XF7knxdsACtl5czdm1VqH5Sbcd686Zqwufk75vu3vw01irmkaKeFqzV0jPm1zP80nrF+MRxIl/g1vAc2uZ/mk9Yvxg4kQ+DW8Bza5n+aT1i/GDiRD4NbwHNrmf5pPWL8YOJEPg1vAc2uZ/mk9Yvxg4kQ+DW8Bza5n+aT1i/GDiRD4NbwYHL2bcnTZdUitLKXPKS2Dcn1G9r6G/WLcYlTTKVMLVgrtDt2T7S/8Al4myJ6qlQiggg6TxbUgHW99SBpYiLGcRuRqOVmDOckVN5m+XmPc/1GsW749dzx7YrN2RowsFOqlIfiqFUACwHAdkZT0B9gA0JV08yXMKurBbht0g7pXiNOsdkFiu8nkKKXtQxVcwM5s1OWsJW6AQvC4a29vdeptcnh1P4aschY+fEv28FrzPtGpsCxsyBKMzd/qMDbduAQACNTFI07q5rrY1U57ti50lRKrKSTMQ3V1DKe0EXHHXgYWbYyUkmu5ugJMXVXUggEHQg9cAPmc74o9Rl3Ndb3PMaW0qY6o6d6VGo0tw0No1xd0ebrR3ZtIldlHTWl8l/cMVqdI/A6yHViOJUWFyQ86YstSbAsbXMZ0m8jtTqRgrydis5pzbgszLmIiVVSzMMshQp1JPZF4xd8jNXxNN02oy5ityDiKYZmOWzzAktkmK5PAgoxAP/oL99odNXRy8NPcqXb5FfQ2dfHFjOTmequnrs24jMlsHRmBDDg3eiKwVkPxMlKq2iSzNmaq7lwOXIqGCS6aVvCWxFn3bMDbjaw0iIxzuMrV5WiovJL/RhZUzxh1TgNK1VUSlnahhe3AkAkdpFjCpQd+R0KGLg4JzfMtVBXUuI0wmSnV0JIDLwNuMUasa4TjNXizn7O3S7F/Ot7Y0xyR5/EasvZK7KOmtL5L+4Yip0jcDrIbGFU8nENr9Gk1VdZNIZ0sMLiW/KAbw+0W07CARrrFaWQzaLfES/wCDa3R2Q0wGE15UmWzMQqjiToB98AFQrNqWRqOpdGrEJFrlEd11F9GRSp49R04QAbcL2lZLxWqEuXWS948A6tLDagWBmKoJueF7/gYALWhlzFBFiO0dcAGW6OyABYzqKRh+f8fWWN1XSTOZR8nfblAxAGgLboues8YTV7HU2a+pehDZ26XYv51vbDI5Iw4jVl7JXZR01pfJf3DEVOkbgdZDcy54Zh6Af1YilkX2hqr19jXhhhOcNvuKY82ankTCyUoUGSo0WcLKWJ/yIbTXhYaC9yAKuAAgAcX+nStxl8crJQcmlWXd1J0lsW70qONz33Cw431tAB0DAAuMU8IeMej0/tnQmr2Ons38v1/Tn7O3S7F/Ot7YZHJGLEasvZK7KOmtL5L+4Yip0jcDrIbmXPDMPQD+rEUsi+0NVevsrG1XOeP5X2kzzTz2C8mn/Wx3kNx/idB4xDDCNLKWLUW0LJ0mbPp1Ia6vLYBl3hoSt9ba6dYv98AEdUbH8lT57t3Owub2WY4A8QBsIAPtNsgyVTz0YU5NtbNMYg+ME2MAF2pKSmopO7LREXjZFAH4CADdAAuMU8IeMej0/tnQmr2Ons38v1/Tn7O3S7F/Ot7YZHJGLEasvZK7KOmtL5L+4Yip0jcDrIbmXPDMPQD+rEUsi+0NVevsXG3vwiVHm5fuwwwm3KWa8dwrZniXck1kemqEZu8lkLLmgr/eCSeUA4ai/ZewBG87mevpn5Mr9kABzuZ6+mfkyv2QAHO5nr6Z+TK/ZAAc7mevpn5Mr9kADkxTwh4x6PT+2dCavY6ezfy/X9Ofs7dLsX863thkckYsRqy9krso6a0vkv7hiKnSNwOshr1v+4YJmiTX09P3S3ImnaVygSwLBgwJU/aD4xC6c0uTNmNw0ptSiKvarW4niuZu6KilamMxFCqXDg7uhswAH3dVx2w5STyOZUpTp9SsaNnudGybX1bGSJ8uam60otugkMCrG6te2vV/dEiy88+FB9USvWj+KAA58KD6oletH8UABz4UH1RK9aP4oAPRh+2KTiVZLlSsGlM7aKvKrrpfrlW6ohuxaMXJ2WZYcKOKYhi+IVlSglNOCIsgEMZCpvcXAG8SWJ4aQipJPI7GCoSppuXcRmdul2L+db2w6OSOXiNWXskMhTlwPPEgTwUKs8pgbDk2sV1udLGImrxL4SajVTY+ozHfF9tlw/ujAaWcBcynsTf5KuLHTr1Cw2k+djn7QheCl4E3DzjhAAQAEADC2O4OKrF59QyndlCynq3m+A9v2wqq+VjobPp703J9hwTZkuTLZmIUDiSbAQg67aXNnOmPTDjOZ69pKs/KTGZQBcsLk8Bfq1jXFWR5ytJSqNocm2PZhUYnWTK2jUFyLz0Lgb1rAMu9pe3EXHDTUxIsTkrNWPyZSKtVOAAsAHOgHCK7q8DlXqLlvM112YcZxCmZJtRNdDxVmJBtw0iVFIrKtUkrNkXEiwgAIACACWpszY5SSERKmaqqLBVYgCK7qGqvUSspG6XX5hzPUSKblZs5pjAKjPozdXyiB+MSopESqzkrSY9tkezFMsy0qqoBqph3q3BFKCLEAjQsQdT1DQdZMiz/2Q==">
            <a:hlinkClick r:id="rId2"/>
          </p:cNvPr>
          <p:cNvSpPr>
            <a:spLocks noChangeAspect="1" noChangeArrowheads="1"/>
          </p:cNvSpPr>
          <p:nvPr/>
        </p:nvSpPr>
        <p:spPr bwMode="auto">
          <a:xfrm>
            <a:off x="106363" y="-433388"/>
            <a:ext cx="904875" cy="904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2" name="Picture 2" descr="Displaying scan1.jpg"/>
          <p:cNvPicPr>
            <a:picLocks noChangeAspect="1" noChangeArrowheads="1"/>
          </p:cNvPicPr>
          <p:nvPr/>
        </p:nvPicPr>
        <p:blipFill>
          <a:blip r:embed="rId3" cstate="print"/>
          <a:stretch>
            <a:fillRect/>
          </a:stretch>
        </p:blipFill>
        <p:spPr bwMode="auto">
          <a:xfrm>
            <a:off x="2590800" y="3505200"/>
            <a:ext cx="4065679" cy="3048000"/>
          </a:xfrm>
          <a:prstGeom prst="rect">
            <a:avLst/>
          </a:prstGeom>
          <a:noFill/>
          <a:ln>
            <a:noFill/>
          </a:ln>
          <a:scene3d>
            <a:camera prst="orthographicFront"/>
            <a:lightRig rig="threePt" dir="t"/>
          </a:scene3d>
          <a:sp3d prstMaterial="matte"/>
        </p:spPr>
      </p:pic>
      <p:sp>
        <p:nvSpPr>
          <p:cNvPr id="6" name="Slide Number Placeholder 5"/>
          <p:cNvSpPr>
            <a:spLocks noGrp="1"/>
          </p:cNvSpPr>
          <p:nvPr>
            <p:ph type="sldNum" sz="quarter" idx="12"/>
          </p:nvPr>
        </p:nvSpPr>
        <p:spPr/>
        <p:txBody>
          <a:bodyPr/>
          <a:lstStyle/>
          <a:p>
            <a:fld id="{3CEC4412-3F92-4581-ADDA-2B1AAEC5BD44}" type="slidenum">
              <a:rPr lang="en-US" smtClean="0"/>
              <a:pPr/>
              <a:t>9</a:t>
            </a:fld>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2EC5FF"/>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790</Words>
  <Application>Microsoft Office PowerPoint</Application>
  <PresentationFormat>On-screen Show (4:3)</PresentationFormat>
  <Paragraphs>188</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Calibri</vt:lpstr>
      <vt:lpstr>Verdana</vt:lpstr>
      <vt:lpstr>Wingdings 2</vt:lpstr>
      <vt:lpstr>Aspect</vt:lpstr>
      <vt:lpstr>MCC LIBRARY SERVICES</vt:lpstr>
      <vt:lpstr>MCC LIBRARY COLLECTION</vt:lpstr>
      <vt:lpstr>  Q: How do I borrow a book or DVD from the library?</vt:lpstr>
      <vt:lpstr>Q: How do I get a Library card? </vt:lpstr>
      <vt:lpstr>  Q: Are there fines for overdue Library materials? </vt:lpstr>
      <vt:lpstr> </vt:lpstr>
      <vt:lpstr>PowerPoint Presentation</vt:lpstr>
      <vt:lpstr>PowerPoint Presentation</vt:lpstr>
      <vt:lpstr>Q: How long can I check out materials? </vt:lpstr>
      <vt:lpstr>  Q: How do I request an item from the library?</vt:lpstr>
      <vt:lpstr>   Q: Where do I return Library materials?  </vt:lpstr>
      <vt:lpstr>  Q: Where can I search for online magazine, journal or newspaper articles?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 How do I know if a specific magazine, newspaper or journal is available at MCC?  </vt:lpstr>
      <vt:lpstr>   Q: Does the library have eBooks?  </vt:lpstr>
      <vt:lpstr> Q: How do I access library resources from off-campus? </vt:lpstr>
      <vt:lpstr>Q: How can I get help with citing sources?  </vt:lpstr>
      <vt:lpstr>PowerPoint Presentation</vt:lpstr>
      <vt:lpstr>   Q: What are the Library hours? Library Hours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MCC Library Introduction</cp:keywords>
  <cp:lastModifiedBy/>
  <cp:revision>1</cp:revision>
  <dcterms:created xsi:type="dcterms:W3CDTF">2014-08-20T16:51:15Z</dcterms:created>
  <dcterms:modified xsi:type="dcterms:W3CDTF">2018-09-29T17:29:30Z</dcterms:modified>
</cp:coreProperties>
</file>